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9" r:id="rId2"/>
  </p:sldMasterIdLst>
  <p:sldIdLst>
    <p:sldId id="264" r:id="rId3"/>
    <p:sldId id="265" r:id="rId4"/>
    <p:sldId id="259" r:id="rId5"/>
    <p:sldId id="260" r:id="rId6"/>
    <p:sldId id="261" r:id="rId7"/>
    <p:sldId id="262" r:id="rId8"/>
    <p:sldId id="266" r:id="rId9"/>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Laura (RRE) MPFT" initials="TL(M" lastIdx="1" clrIdx="0">
    <p:extLst>
      <p:ext uri="{19B8F6BF-5375-455C-9EA6-DF929625EA0E}">
        <p15:presenceInfo xmlns:p15="http://schemas.microsoft.com/office/powerpoint/2012/main" userId="S-1-5-21-1757981266-343818398-725345543-3113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979" autoAdjust="0"/>
  </p:normalViewPr>
  <p:slideViewPr>
    <p:cSldViewPr snapToGrid="0">
      <p:cViewPr varScale="1">
        <p:scale>
          <a:sx n="26" d="100"/>
          <a:sy n="26" d="100"/>
        </p:scale>
        <p:origin x="20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24T15:08:06.752" idx="1">
    <p:pos x="4860" y="-1977"/>
    <p:text/>
    <p:extLst>
      <p:ext uri="{C676402C-5697-4E1C-873F-D02D1690AC5C}">
        <p15:threadingInfo xmlns:p15="http://schemas.microsoft.com/office/powerpoint/2012/main" timeZoneBias="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6350" y="-15054"/>
            <a:ext cx="6877353" cy="12222107"/>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4274727"/>
            <a:ext cx="4370039" cy="2926759"/>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47947" y="7201483"/>
            <a:ext cx="4370039" cy="1950043"/>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5F50D7-3DDC-4070-A2E7-9867AFFC2061}"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2840812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734"/>
            <a:ext cx="4760786" cy="6050844"/>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7947378"/>
            <a:ext cx="4760786" cy="2792821"/>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5F50D7-3DDC-4070-A2E7-9867AFFC2061}"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87143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64" y="1083733"/>
            <a:ext cx="4554137" cy="5373511"/>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25806" y="6457245"/>
            <a:ext cx="4064853" cy="677333"/>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457199" y="7947378"/>
            <a:ext cx="4760786" cy="2792821"/>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5F50D7-3DDC-4070-A2E7-9867AFFC2061}"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22E12-365D-489E-A44F-D5A0A9A5FC17}" type="slidenum">
              <a:rPr lang="en-GB" smtClean="0"/>
              <a:t>‹#›</a:t>
            </a:fld>
            <a:endParaRPr lang="en-GB"/>
          </a:p>
        </p:txBody>
      </p:sp>
      <p:sp>
        <p:nvSpPr>
          <p:cNvPr id="24" name="TextBox 23"/>
          <p:cNvSpPr txBox="1"/>
          <p:nvPr/>
        </p:nvSpPr>
        <p:spPr>
          <a:xfrm>
            <a:off x="362034" y="1405116"/>
            <a:ext cx="342989" cy="103960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5131655"/>
            <a:ext cx="342989" cy="103960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89083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57199" y="3434645"/>
            <a:ext cx="4760786" cy="4614151"/>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199" y="8048796"/>
            <a:ext cx="4760786" cy="2691403"/>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5F50D7-3DDC-4070-A2E7-9867AFFC2061}"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158455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581164" y="1083733"/>
            <a:ext cx="4554137" cy="5373511"/>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457198" y="7134578"/>
            <a:ext cx="4760787" cy="914219"/>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457199" y="8048796"/>
            <a:ext cx="4760786" cy="2691403"/>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5F50D7-3DDC-4070-A2E7-9867AFFC2061}"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22E12-365D-489E-A44F-D5A0A9A5FC17}" type="slidenum">
              <a:rPr lang="en-GB" smtClean="0"/>
              <a:t>‹#›</a:t>
            </a:fld>
            <a:endParaRPr lang="en-GB"/>
          </a:p>
        </p:txBody>
      </p:sp>
      <p:sp>
        <p:nvSpPr>
          <p:cNvPr id="24" name="TextBox 23"/>
          <p:cNvSpPr txBox="1"/>
          <p:nvPr/>
        </p:nvSpPr>
        <p:spPr>
          <a:xfrm>
            <a:off x="362034" y="1405116"/>
            <a:ext cx="342989" cy="103960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5131655"/>
            <a:ext cx="342989" cy="103960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45363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461886" y="1083733"/>
            <a:ext cx="4756099" cy="5373511"/>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457198" y="7134578"/>
            <a:ext cx="4760787" cy="914219"/>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457199" y="8048796"/>
            <a:ext cx="4760786" cy="2691403"/>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5F50D7-3DDC-4070-A2E7-9867AFFC2061}"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2891027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5F50D7-3DDC-4070-A2E7-9867AFFC2061}"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3982838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1083734"/>
            <a:ext cx="734109" cy="9335913"/>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1083734"/>
            <a:ext cx="3896270" cy="933591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5F50D7-3DDC-4070-A2E7-9867AFFC2061}"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2576037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92A028-5992-4B5C-B64C-61BB09E9F8D5}"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EF5CA2-FAAC-450B-BA48-A86AEB5963DC}" type="slidenum">
              <a:rPr lang="en-GB" smtClean="0"/>
              <a:t>‹#›</a:t>
            </a:fld>
            <a:endParaRPr lang="en-GB"/>
          </a:p>
        </p:txBody>
      </p:sp>
    </p:spTree>
    <p:extLst>
      <p:ext uri="{BB962C8B-B14F-4D97-AF65-F5344CB8AC3E}">
        <p14:creationId xmlns:p14="http://schemas.microsoft.com/office/powerpoint/2010/main" val="1369667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92A028-5992-4B5C-B64C-61BB09E9F8D5}"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EF5CA2-FAAC-450B-BA48-A86AEB5963DC}" type="slidenum">
              <a:rPr lang="en-GB" smtClean="0"/>
              <a:t>‹#›</a:t>
            </a:fld>
            <a:endParaRPr lang="en-GB"/>
          </a:p>
        </p:txBody>
      </p:sp>
    </p:spTree>
    <p:extLst>
      <p:ext uri="{BB962C8B-B14F-4D97-AF65-F5344CB8AC3E}">
        <p14:creationId xmlns:p14="http://schemas.microsoft.com/office/powerpoint/2010/main" val="3747666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92A028-5992-4B5C-B64C-61BB09E9F8D5}"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EF5CA2-FAAC-450B-BA48-A86AEB5963DC}" type="slidenum">
              <a:rPr lang="en-GB" smtClean="0"/>
              <a:t>‹#›</a:t>
            </a:fld>
            <a:endParaRPr lang="en-GB"/>
          </a:p>
        </p:txBody>
      </p:sp>
    </p:spTree>
    <p:extLst>
      <p:ext uri="{BB962C8B-B14F-4D97-AF65-F5344CB8AC3E}">
        <p14:creationId xmlns:p14="http://schemas.microsoft.com/office/powerpoint/2010/main" val="2356562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5F50D7-3DDC-4070-A2E7-9867AFFC2061}"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3421449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92A028-5992-4B5C-B64C-61BB09E9F8D5}"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EF5CA2-FAAC-450B-BA48-A86AEB5963DC}" type="slidenum">
              <a:rPr lang="en-GB" smtClean="0"/>
              <a:t>‹#›</a:t>
            </a:fld>
            <a:endParaRPr lang="en-GB"/>
          </a:p>
        </p:txBody>
      </p:sp>
    </p:spTree>
    <p:extLst>
      <p:ext uri="{BB962C8B-B14F-4D97-AF65-F5344CB8AC3E}">
        <p14:creationId xmlns:p14="http://schemas.microsoft.com/office/powerpoint/2010/main" val="3045175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92A028-5992-4B5C-B64C-61BB09E9F8D5}" type="datetimeFigureOut">
              <a:rPr lang="en-GB" smtClean="0"/>
              <a:t>02/02/2021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EF5CA2-FAAC-450B-BA48-A86AEB5963DC}" type="slidenum">
              <a:rPr lang="en-GB" smtClean="0"/>
              <a:t>‹#›</a:t>
            </a:fld>
            <a:endParaRPr lang="en-GB"/>
          </a:p>
        </p:txBody>
      </p:sp>
    </p:spTree>
    <p:extLst>
      <p:ext uri="{BB962C8B-B14F-4D97-AF65-F5344CB8AC3E}">
        <p14:creationId xmlns:p14="http://schemas.microsoft.com/office/powerpoint/2010/main" val="644709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92A028-5992-4B5C-B64C-61BB09E9F8D5}" type="datetimeFigureOut">
              <a:rPr lang="en-GB" smtClean="0"/>
              <a:t>02/02/2021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EF5CA2-FAAC-450B-BA48-A86AEB5963DC}" type="slidenum">
              <a:rPr lang="en-GB" smtClean="0"/>
              <a:t>‹#›</a:t>
            </a:fld>
            <a:endParaRPr lang="en-GB"/>
          </a:p>
        </p:txBody>
      </p:sp>
    </p:spTree>
    <p:extLst>
      <p:ext uri="{BB962C8B-B14F-4D97-AF65-F5344CB8AC3E}">
        <p14:creationId xmlns:p14="http://schemas.microsoft.com/office/powerpoint/2010/main" val="2577764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2A028-5992-4B5C-B64C-61BB09E9F8D5}" type="datetimeFigureOut">
              <a:rPr lang="en-GB" smtClean="0"/>
              <a:t>02/02/2021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EF5CA2-FAAC-450B-BA48-A86AEB5963DC}" type="slidenum">
              <a:rPr lang="en-GB" smtClean="0"/>
              <a:t>‹#›</a:t>
            </a:fld>
            <a:endParaRPr lang="en-GB"/>
          </a:p>
        </p:txBody>
      </p:sp>
    </p:spTree>
    <p:extLst>
      <p:ext uri="{BB962C8B-B14F-4D97-AF65-F5344CB8AC3E}">
        <p14:creationId xmlns:p14="http://schemas.microsoft.com/office/powerpoint/2010/main" val="3272766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892A028-5992-4B5C-B64C-61BB09E9F8D5}"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EF5CA2-FAAC-450B-BA48-A86AEB5963DC}" type="slidenum">
              <a:rPr lang="en-GB" smtClean="0"/>
              <a:t>‹#›</a:t>
            </a:fld>
            <a:endParaRPr lang="en-GB"/>
          </a:p>
        </p:txBody>
      </p:sp>
    </p:spTree>
    <p:extLst>
      <p:ext uri="{BB962C8B-B14F-4D97-AF65-F5344CB8AC3E}">
        <p14:creationId xmlns:p14="http://schemas.microsoft.com/office/powerpoint/2010/main" val="1080881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892A028-5992-4B5C-B64C-61BB09E9F8D5}"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EF5CA2-FAAC-450B-BA48-A86AEB5963DC}" type="slidenum">
              <a:rPr lang="en-GB" smtClean="0"/>
              <a:t>‹#›</a:t>
            </a:fld>
            <a:endParaRPr lang="en-GB"/>
          </a:p>
        </p:txBody>
      </p:sp>
    </p:spTree>
    <p:extLst>
      <p:ext uri="{BB962C8B-B14F-4D97-AF65-F5344CB8AC3E}">
        <p14:creationId xmlns:p14="http://schemas.microsoft.com/office/powerpoint/2010/main" val="3511602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92A028-5992-4B5C-B64C-61BB09E9F8D5}"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EF5CA2-FAAC-450B-BA48-A86AEB5963DC}" type="slidenum">
              <a:rPr lang="en-GB" smtClean="0"/>
              <a:t>‹#›</a:t>
            </a:fld>
            <a:endParaRPr lang="en-GB"/>
          </a:p>
        </p:txBody>
      </p:sp>
    </p:spTree>
    <p:extLst>
      <p:ext uri="{BB962C8B-B14F-4D97-AF65-F5344CB8AC3E}">
        <p14:creationId xmlns:p14="http://schemas.microsoft.com/office/powerpoint/2010/main" val="2227243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92A028-5992-4B5C-B64C-61BB09E9F8D5}"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EF5CA2-FAAC-450B-BA48-A86AEB5963DC}" type="slidenum">
              <a:rPr lang="en-GB" smtClean="0"/>
              <a:t>‹#›</a:t>
            </a:fld>
            <a:endParaRPr lang="en-GB"/>
          </a:p>
        </p:txBody>
      </p:sp>
    </p:spTree>
    <p:extLst>
      <p:ext uri="{BB962C8B-B14F-4D97-AF65-F5344CB8AC3E}">
        <p14:creationId xmlns:p14="http://schemas.microsoft.com/office/powerpoint/2010/main" val="171343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199" y="4801544"/>
            <a:ext cx="4760786" cy="3247255"/>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199" y="8048796"/>
            <a:ext cx="4760786" cy="15296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5F50D7-3DDC-4070-A2E7-9867AFFC2061}"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3727224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733"/>
            <a:ext cx="4760786" cy="234808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3841047"/>
            <a:ext cx="2316082" cy="68991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901903" y="3841050"/>
            <a:ext cx="2316083" cy="689915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5F50D7-3DDC-4070-A2E7-9867AFFC2061}"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100441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733"/>
            <a:ext cx="4760785" cy="234808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199" y="3841747"/>
            <a:ext cx="2318004" cy="1024466"/>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57199" y="4866216"/>
            <a:ext cx="2318004" cy="587398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899980" y="3841747"/>
            <a:ext cx="2318004" cy="1024466"/>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2899980" y="4866216"/>
            <a:ext cx="2318004" cy="587398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5F50D7-3DDC-4070-A2E7-9867AFFC2061}" type="datetimeFigureOut">
              <a:rPr lang="en-GB" smtClean="0"/>
              <a:t>02/02/2021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3917317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99" y="1083733"/>
            <a:ext cx="4760786" cy="2348089"/>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25F50D7-3DDC-4070-A2E7-9867AFFC2061}" type="datetimeFigureOut">
              <a:rPr lang="en-GB" smtClean="0"/>
              <a:t>02/02/2021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131428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F50D7-3DDC-4070-A2E7-9867AFFC2061}" type="datetimeFigureOut">
              <a:rPr lang="en-GB" smtClean="0"/>
              <a:t>02/02/2021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440502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2664185"/>
            <a:ext cx="2092637" cy="2272828"/>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2678456" y="915423"/>
            <a:ext cx="2539528" cy="982477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199" y="4937012"/>
            <a:ext cx="2092637" cy="4594576"/>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Edit Master text styles</a:t>
            </a:r>
          </a:p>
        </p:txBody>
      </p:sp>
      <p:sp>
        <p:nvSpPr>
          <p:cNvPr id="5" name="Date Placeholder 4"/>
          <p:cNvSpPr>
            <a:spLocks noGrp="1"/>
          </p:cNvSpPr>
          <p:nvPr>
            <p:ph type="dt" sz="half" idx="10"/>
          </p:nvPr>
        </p:nvSpPr>
        <p:spPr/>
        <p:txBody>
          <a:bodyPr/>
          <a:lstStyle/>
          <a:p>
            <a:fld id="{125F50D7-3DDC-4070-A2E7-9867AFFC2061}"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25230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8534400"/>
            <a:ext cx="4760786" cy="100753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7199" y="1083733"/>
            <a:ext cx="4760786" cy="683683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457199" y="9541934"/>
            <a:ext cx="4760786" cy="1198265"/>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125F50D7-3DDC-4070-A2E7-9867AFFC2061}"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3210452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6350" y="-15054"/>
            <a:ext cx="6877354" cy="12222107"/>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1083733"/>
            <a:ext cx="4760785" cy="2348089"/>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199" y="3841050"/>
            <a:ext cx="4760786" cy="689915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053944" y="10740202"/>
            <a:ext cx="513099" cy="649111"/>
          </a:xfrm>
          <a:prstGeom prst="rect">
            <a:avLst/>
          </a:prstGeom>
        </p:spPr>
        <p:txBody>
          <a:bodyPr vert="horz" lIns="91440" tIns="45720" rIns="91440" bIns="45720" rtlCol="0" anchor="ctr"/>
          <a:lstStyle>
            <a:lvl1pPr algn="r">
              <a:defRPr sz="675">
                <a:solidFill>
                  <a:schemeClr val="tx1">
                    <a:tint val="75000"/>
                  </a:schemeClr>
                </a:solidFill>
              </a:defRPr>
            </a:lvl1pPr>
          </a:lstStyle>
          <a:p>
            <a:fld id="{125F50D7-3DDC-4070-A2E7-9867AFFC2061}" type="datetimeFigureOut">
              <a:rPr lang="en-GB" smtClean="0"/>
              <a:t>02/02/2021</a:t>
            </a:fld>
            <a:endParaRPr lang="en-GB"/>
          </a:p>
        </p:txBody>
      </p:sp>
      <p:sp>
        <p:nvSpPr>
          <p:cNvPr id="5" name="Footer Placeholder 4"/>
          <p:cNvSpPr>
            <a:spLocks noGrp="1"/>
          </p:cNvSpPr>
          <p:nvPr>
            <p:ph type="ftr" sz="quarter" idx="3"/>
          </p:nvPr>
        </p:nvSpPr>
        <p:spPr>
          <a:xfrm>
            <a:off x="457200" y="10740202"/>
            <a:ext cx="3467230" cy="649111"/>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33507" y="10740202"/>
            <a:ext cx="384479" cy="649111"/>
          </a:xfrm>
          <a:prstGeom prst="rect">
            <a:avLst/>
          </a:prstGeom>
        </p:spPr>
        <p:txBody>
          <a:bodyPr vert="horz" lIns="91440" tIns="45720" rIns="91440" bIns="45720" rtlCol="0" anchor="ctr"/>
          <a:lstStyle>
            <a:lvl1pPr algn="r">
              <a:defRPr sz="675">
                <a:solidFill>
                  <a:schemeClr val="accent1"/>
                </a:solidFill>
              </a:defRPr>
            </a:lvl1pPr>
          </a:lstStyle>
          <a:p>
            <a:fld id="{09222E12-365D-489E-A44F-D5A0A9A5FC17}" type="slidenum">
              <a:rPr lang="en-GB" smtClean="0"/>
              <a:t>‹#›</a:t>
            </a:fld>
            <a:endParaRPr lang="en-GB"/>
          </a:p>
        </p:txBody>
      </p:sp>
    </p:spTree>
    <p:extLst>
      <p:ext uri="{BB962C8B-B14F-4D97-AF65-F5344CB8AC3E}">
        <p14:creationId xmlns:p14="http://schemas.microsoft.com/office/powerpoint/2010/main" val="24451203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F892A028-5992-4B5C-B64C-61BB09E9F8D5}" type="datetimeFigureOut">
              <a:rPr lang="en-GB" smtClean="0"/>
              <a:t>02/02/2021</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BAEF5CA2-FAAC-450B-BA48-A86AEB5963DC}" type="slidenum">
              <a:rPr lang="en-GB" smtClean="0"/>
              <a:t>‹#›</a:t>
            </a:fld>
            <a:endParaRPr lang="en-GB"/>
          </a:p>
        </p:txBody>
      </p:sp>
    </p:spTree>
    <p:extLst>
      <p:ext uri="{BB962C8B-B14F-4D97-AF65-F5344CB8AC3E}">
        <p14:creationId xmlns:p14="http://schemas.microsoft.com/office/powerpoint/2010/main" val="140423988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159" y="994588"/>
            <a:ext cx="4773169" cy="1138767"/>
          </a:xfrm>
        </p:spPr>
        <p:txBody>
          <a:bodyPr>
            <a:normAutofit fontScale="90000"/>
          </a:bodyPr>
          <a:lstStyle/>
          <a:p>
            <a:pPr algn="ctr"/>
            <a:r>
              <a:rPr lang="en-US" sz="4400" dirty="0">
                <a:ln w="0"/>
                <a:effectLst>
                  <a:outerShdw blurRad="38100" dist="25400" dir="5400000" algn="ctr" rotWithShape="0">
                    <a:srgbClr val="6E747A">
                      <a:alpha val="43000"/>
                    </a:srgbClr>
                  </a:outerShdw>
                </a:effectLst>
              </a:rPr>
              <a:t>Children’s Mental Health Week Activity booklet</a:t>
            </a:r>
            <a:r>
              <a:rPr lang="en-US" sz="2800" dirty="0">
                <a:ln w="0"/>
                <a:effectLst>
                  <a:outerShdw blurRad="38100" dist="25400" dir="5400000" algn="ctr" rotWithShape="0">
                    <a:srgbClr val="6E747A">
                      <a:alpha val="43000"/>
                    </a:srgbClr>
                  </a:outerShdw>
                </a:effectLst>
              </a:rPr>
              <a:t/>
            </a:r>
            <a:br>
              <a:rPr lang="en-US" sz="2800" dirty="0">
                <a:ln w="0"/>
                <a:effectLst>
                  <a:outerShdw blurRad="38100" dist="25400" dir="5400000" algn="ctr" rotWithShape="0">
                    <a:srgbClr val="6E747A">
                      <a:alpha val="43000"/>
                    </a:srgbClr>
                  </a:outerShdw>
                </a:effectLst>
              </a:rPr>
            </a:br>
            <a:endParaRPr lang="en-GB" dirty="0"/>
          </a:p>
        </p:txBody>
      </p:sp>
      <p:sp>
        <p:nvSpPr>
          <p:cNvPr id="3" name="Content Placeholder 2"/>
          <p:cNvSpPr>
            <a:spLocks noGrp="1"/>
          </p:cNvSpPr>
          <p:nvPr>
            <p:ph idx="1"/>
          </p:nvPr>
        </p:nvSpPr>
        <p:spPr>
          <a:xfrm>
            <a:off x="229236" y="3726104"/>
            <a:ext cx="5229092" cy="6899152"/>
          </a:xfrm>
        </p:spPr>
        <p:txBody>
          <a:bodyPr>
            <a:normAutofit/>
          </a:bodyPr>
          <a:lstStyle/>
          <a:p>
            <a:pPr marL="0" indent="0" algn="ctr">
              <a:buNone/>
            </a:pPr>
            <a:r>
              <a:rPr lang="en-GB" sz="1600" dirty="0" smtClean="0">
                <a:latin typeface="Arial" panose="020B0604020202020204" pitchFamily="34" charset="0"/>
                <a:cs typeface="Arial" panose="020B0604020202020204" pitchFamily="34" charset="0"/>
              </a:rPr>
              <a:t>This year’s Children’s Mental Health Week theme is Express yourself! </a:t>
            </a:r>
          </a:p>
          <a:p>
            <a:pPr marL="0" indent="0" algn="ctr">
              <a:buNone/>
            </a:pPr>
            <a:endParaRPr lang="en-GB" sz="1600" dirty="0">
              <a:latin typeface="Arial" panose="020B0604020202020204" pitchFamily="34" charset="0"/>
              <a:cs typeface="Arial" panose="020B0604020202020204" pitchFamily="34" charset="0"/>
            </a:endParaRPr>
          </a:p>
          <a:p>
            <a:pPr marL="0" indent="0" algn="ctr">
              <a:buNone/>
            </a:pPr>
            <a:r>
              <a:rPr lang="en-GB" sz="1600" dirty="0" smtClean="0">
                <a:latin typeface="Arial" panose="020B0604020202020204" pitchFamily="34" charset="0"/>
                <a:cs typeface="Arial" panose="020B0604020202020204" pitchFamily="34" charset="0"/>
              </a:rPr>
              <a:t>This booklet will give you lots of things you can try out this week to express yourself and look after your mental health and wellbeing! </a:t>
            </a:r>
          </a:p>
          <a:p>
            <a:pPr marL="0" indent="0" algn="ctr">
              <a:buNone/>
            </a:pPr>
            <a:endParaRPr lang="en-GB" sz="1600" dirty="0">
              <a:latin typeface="Arial" panose="020B0604020202020204" pitchFamily="34" charset="0"/>
              <a:cs typeface="Arial" panose="020B0604020202020204" pitchFamily="34" charset="0"/>
            </a:endParaRPr>
          </a:p>
          <a:p>
            <a:pPr marL="0" indent="0" algn="ctr">
              <a:buNone/>
            </a:pPr>
            <a:endParaRPr lang="en-GB" sz="1600" dirty="0" smtClean="0">
              <a:latin typeface="Arial" panose="020B0604020202020204" pitchFamily="34" charset="0"/>
              <a:cs typeface="Arial" panose="020B0604020202020204" pitchFamily="34" charset="0"/>
            </a:endParaRPr>
          </a:p>
          <a:p>
            <a:pPr marL="0" indent="0" algn="ctr">
              <a:buNone/>
            </a:pPr>
            <a:r>
              <a:rPr lang="en-GB" sz="1600" b="1" dirty="0" smtClean="0">
                <a:solidFill>
                  <a:srgbClr val="5B9BD5"/>
                </a:solidFill>
                <a:latin typeface="Arial" panose="020B0604020202020204" pitchFamily="34" charset="0"/>
                <a:cs typeface="Arial" panose="020B0604020202020204" pitchFamily="34" charset="0"/>
              </a:rPr>
              <a:t>What you will find in this booklet:</a:t>
            </a:r>
          </a:p>
          <a:p>
            <a:pPr marL="0" indent="0" algn="ctr">
              <a:buNone/>
            </a:pPr>
            <a:endParaRPr lang="en-GB" sz="1600" dirty="0">
              <a:latin typeface="Arial" panose="020B0604020202020204" pitchFamily="34" charset="0"/>
              <a:cs typeface="Arial" panose="020B0604020202020204" pitchFamily="34" charset="0"/>
            </a:endParaRPr>
          </a:p>
          <a:p>
            <a:pPr algn="ctr">
              <a:buFont typeface="Arial" panose="020B0604020202020204" pitchFamily="34" charset="0"/>
              <a:buChar char="•"/>
            </a:pPr>
            <a:r>
              <a:rPr lang="en-GB" sz="1600" dirty="0" smtClean="0">
                <a:latin typeface="Arial" panose="020B0604020202020204" pitchFamily="34" charset="0"/>
                <a:cs typeface="Arial" panose="020B0604020202020204" pitchFamily="34" charset="0"/>
              </a:rPr>
              <a:t>Who are the Mental Health Support Team?</a:t>
            </a:r>
          </a:p>
          <a:p>
            <a:pPr algn="ctr">
              <a:buFont typeface="Arial" panose="020B0604020202020204" pitchFamily="34" charset="0"/>
              <a:buChar char="•"/>
            </a:pPr>
            <a:r>
              <a:rPr lang="en-GB" sz="1600" dirty="0" smtClean="0">
                <a:latin typeface="Arial" panose="020B0604020202020204" pitchFamily="34" charset="0"/>
                <a:cs typeface="Arial" panose="020B0604020202020204" pitchFamily="34" charset="0"/>
              </a:rPr>
              <a:t>Design a poster all about wellbeing</a:t>
            </a:r>
          </a:p>
          <a:p>
            <a:pPr algn="ctr">
              <a:buFont typeface="Arial" panose="020B0604020202020204" pitchFamily="34" charset="0"/>
              <a:buChar char="•"/>
            </a:pPr>
            <a:r>
              <a:rPr lang="en-GB" sz="1600" dirty="0" smtClean="0">
                <a:latin typeface="Arial" panose="020B0604020202020204" pitchFamily="34" charset="0"/>
                <a:cs typeface="Arial" panose="020B0604020202020204" pitchFamily="34" charset="0"/>
              </a:rPr>
              <a:t>Logo competition</a:t>
            </a:r>
          </a:p>
          <a:p>
            <a:pPr algn="ctr">
              <a:buFont typeface="Arial" panose="020B0604020202020204" pitchFamily="34" charset="0"/>
              <a:buChar char="•"/>
            </a:pPr>
            <a:r>
              <a:rPr lang="en-GB" sz="1600" dirty="0" smtClean="0">
                <a:latin typeface="Arial" panose="020B0604020202020204" pitchFamily="34" charset="0"/>
                <a:cs typeface="Arial" panose="020B0604020202020204" pitchFamily="34" charset="0"/>
              </a:rPr>
              <a:t>5 Ways to Wellbeing challenge</a:t>
            </a:r>
          </a:p>
          <a:p>
            <a:pPr algn="ctr">
              <a:buFont typeface="Arial" panose="020B0604020202020204" pitchFamily="34" charset="0"/>
              <a:buChar char="•"/>
            </a:pPr>
            <a:r>
              <a:rPr lang="en-GB" sz="1600" dirty="0" smtClean="0">
                <a:latin typeface="Arial" panose="020B0604020202020204" pitchFamily="34" charset="0"/>
                <a:cs typeface="Arial" panose="020B0604020202020204" pitchFamily="34" charset="0"/>
              </a:rPr>
              <a:t>Mindfulness</a:t>
            </a:r>
            <a:endParaRPr lang="en-GB" sz="1600" dirty="0">
              <a:latin typeface="Arial" panose="020B0604020202020204" pitchFamily="34" charset="0"/>
              <a:cs typeface="Arial" panose="020B0604020202020204" pitchFamily="34" charset="0"/>
            </a:endParaRPr>
          </a:p>
        </p:txBody>
      </p:sp>
      <p:pic>
        <p:nvPicPr>
          <p:cNvPr id="3074" name="Picture 2" descr="Play Group Cartoon HD Stock Image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7110"/>
          <a:stretch/>
        </p:blipFill>
        <p:spPr bwMode="auto">
          <a:xfrm>
            <a:off x="1216850" y="8605948"/>
            <a:ext cx="3253864" cy="35860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5" y="-32378"/>
            <a:ext cx="2190476" cy="99047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5285" y="-32379"/>
            <a:ext cx="1262715" cy="670331"/>
          </a:xfrm>
          <a:prstGeom prst="rect">
            <a:avLst/>
          </a:prstGeom>
        </p:spPr>
      </p:pic>
      <p:sp>
        <p:nvSpPr>
          <p:cNvPr id="4" name="Rectangle 3"/>
          <p:cNvSpPr/>
          <p:nvPr/>
        </p:nvSpPr>
        <p:spPr>
          <a:xfrm>
            <a:off x="1216850" y="2824981"/>
            <a:ext cx="4016829" cy="369332"/>
          </a:xfrm>
          <a:prstGeom prst="rect">
            <a:avLst/>
          </a:prstGeom>
        </p:spPr>
        <p:txBody>
          <a:bodyPr wrap="square">
            <a:spAutoFit/>
          </a:bodyPr>
          <a:lstStyle/>
          <a:p>
            <a:r>
              <a:rPr lang="en-US" dirty="0">
                <a:ln w="0"/>
                <a:effectLst>
                  <a:outerShdw blurRad="38100" dist="25400" dir="5400000" algn="ctr" rotWithShape="0">
                    <a:srgbClr val="6E747A">
                      <a:alpha val="43000"/>
                    </a:srgbClr>
                  </a:outerShdw>
                </a:effectLst>
              </a:rPr>
              <a:t>By the Mental Health Support Team</a:t>
            </a:r>
            <a:endParaRPr lang="en-GB" dirty="0"/>
          </a:p>
        </p:txBody>
      </p:sp>
    </p:spTree>
    <p:extLst>
      <p:ext uri="{BB962C8B-B14F-4D97-AF65-F5344CB8AC3E}">
        <p14:creationId xmlns:p14="http://schemas.microsoft.com/office/powerpoint/2010/main" val="3257622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908210" y="7723414"/>
            <a:ext cx="4755328" cy="2737669"/>
          </a:xfrm>
          <a:prstGeom prst="rect">
            <a:avLst/>
          </a:prstGeom>
        </p:spPr>
      </p:pic>
      <p:sp>
        <p:nvSpPr>
          <p:cNvPr id="4" name="Rectangle 3"/>
          <p:cNvSpPr/>
          <p:nvPr/>
        </p:nvSpPr>
        <p:spPr>
          <a:xfrm>
            <a:off x="502825" y="87642"/>
            <a:ext cx="4938894" cy="1631216"/>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w="0"/>
                <a:solidFill>
                  <a:srgbClr val="3494BA"/>
                </a:solidFill>
                <a:effectLst>
                  <a:outerShdw blurRad="38100" dist="25400" dir="5400000" algn="ctr" rotWithShape="0">
                    <a:srgbClr val="6E747A">
                      <a:alpha val="43000"/>
                    </a:srgbClr>
                  </a:outerShdw>
                </a:effectLst>
                <a:uLnTx/>
                <a:uFillTx/>
                <a:latin typeface="Trebuchet MS" panose="020B0603020202020204"/>
                <a:ea typeface="+mn-ea"/>
                <a:cs typeface="+mn-cs"/>
              </a:rPr>
              <a:t>Mental Health Support Team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w="0"/>
              <a:solidFill>
                <a:prstClr val="black"/>
              </a:solidFill>
              <a:effectLst>
                <a:outerShdw blurRad="38100" dist="25400" dir="5400000" algn="ctr" rotWithShape="0">
                  <a:srgbClr val="6E747A">
                    <a:alpha val="43000"/>
                  </a:srgbClr>
                </a:outerShdw>
              </a:effectLst>
              <a:uLnTx/>
              <a:uFillTx/>
              <a:latin typeface="Trebuchet MS" panose="020B0603020202020204"/>
              <a:ea typeface="+mn-ea"/>
              <a:cs typeface="+mn-cs"/>
            </a:endParaRPr>
          </a:p>
        </p:txBody>
      </p:sp>
      <p:sp>
        <p:nvSpPr>
          <p:cNvPr id="5" name="TextBox 4"/>
          <p:cNvSpPr txBox="1"/>
          <p:nvPr/>
        </p:nvSpPr>
        <p:spPr>
          <a:xfrm>
            <a:off x="108330" y="3476097"/>
            <a:ext cx="5555208" cy="424731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683C6"/>
                </a:solidFill>
                <a:effectLst/>
                <a:uLnTx/>
                <a:uFillTx/>
                <a:latin typeface="Arial" panose="020B0604020202020204" pitchFamily="34" charset="0"/>
                <a:ea typeface="+mn-ea"/>
                <a:cs typeface="Arial" panose="020B0604020202020204" pitchFamily="34" charset="0"/>
              </a:rPr>
              <a:t>We work with lots of children and young people supporting them with things such as anxiety, exam stress, low mood, sleep, worry management and many more!</a:t>
            </a:r>
          </a:p>
          <a:p>
            <a:pPr marL="0" marR="0" lvl="0" indent="0" algn="ctr" defTabSz="457200" rtl="0" eaLnBrk="1" fontAlgn="auto" latinLnBrk="0" hangingPunct="1">
              <a:lnSpc>
                <a:spcPct val="15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683C6"/>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683C6"/>
                </a:solidFill>
                <a:effectLst/>
                <a:uLnTx/>
                <a:uFillTx/>
                <a:latin typeface="Arial" panose="020B0604020202020204" pitchFamily="34" charset="0"/>
                <a:ea typeface="+mn-ea"/>
                <a:cs typeface="Arial" panose="020B0604020202020204" pitchFamily="34" charset="0"/>
              </a:rPr>
              <a:t>If you feel that you would benefit from support from the MHST, speak to your teacher or another member of staff at your school </a:t>
            </a:r>
            <a:r>
              <a:rPr kumimoji="0" lang="en-GB" sz="1800" b="0" i="0" u="none" strike="noStrike" kern="1200" cap="none" spc="0" normalizeH="0" baseline="0" noProof="0" dirty="0" smtClean="0">
                <a:ln>
                  <a:noFill/>
                </a:ln>
                <a:solidFill>
                  <a:srgbClr val="2683C6"/>
                </a:solidFill>
                <a:effectLst/>
                <a:uLnTx/>
                <a:uFillTx/>
                <a:latin typeface="Arial" panose="020B0604020202020204" pitchFamily="34" charset="0"/>
                <a:ea typeface="+mn-ea"/>
                <a:cs typeface="Arial" panose="020B0604020202020204" pitchFamily="34" charset="0"/>
              </a:rPr>
              <a:t> to see if we work within your school. If we are not in your school they can look at other supports for you..</a:t>
            </a:r>
            <a:endParaRPr kumimoji="0" lang="en-GB" sz="1800" b="0" i="0" u="none" strike="noStrike" kern="1200" cap="none" spc="0" normalizeH="0" baseline="0" noProof="0" dirty="0">
              <a:ln>
                <a:noFill/>
              </a:ln>
              <a:solidFill>
                <a:srgbClr val="2683C6"/>
              </a:solidFill>
              <a:effectLst/>
              <a:uLnTx/>
              <a:uFillTx/>
              <a:latin typeface="Arial" panose="020B0604020202020204" pitchFamily="34" charset="0"/>
              <a:ea typeface="+mn-ea"/>
              <a:cs typeface="Arial" panose="020B0604020202020204" pitchFamily="34" charset="0"/>
            </a:endParaRPr>
          </a:p>
        </p:txBody>
      </p:sp>
      <p:sp>
        <p:nvSpPr>
          <p:cNvPr id="3" name="Rounded Rectangle 2"/>
          <p:cNvSpPr/>
          <p:nvPr/>
        </p:nvSpPr>
        <p:spPr>
          <a:xfrm>
            <a:off x="502825" y="1718858"/>
            <a:ext cx="4938894" cy="167721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 are the Mental Health Support Team (MHST) working within </a:t>
            </a:r>
            <a:r>
              <a:rPr kumimoji="0" lang="en-GB"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some schools in the Telford &amp; Wrekin area to support </a:t>
            </a: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pupils, school staff and families.</a:t>
            </a:r>
          </a:p>
        </p:txBody>
      </p:sp>
      <p:sp>
        <p:nvSpPr>
          <p:cNvPr id="6" name="Rounded Rectangle 5"/>
          <p:cNvSpPr/>
          <p:nvPr/>
        </p:nvSpPr>
        <p:spPr>
          <a:xfrm>
            <a:off x="2" y="10484493"/>
            <a:ext cx="6857998" cy="170750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extBox 1"/>
          <p:cNvSpPr txBox="1"/>
          <p:nvPr/>
        </p:nvSpPr>
        <p:spPr>
          <a:xfrm>
            <a:off x="255181" y="10437674"/>
            <a:ext cx="6602819" cy="1754326"/>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You may know who we are, or, you may not of ever heard of </a:t>
            </a:r>
            <a:r>
              <a:rPr kumimoji="0" lang="en-GB"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us, and that’s ok! We </a:t>
            </a: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would really like everyone's </a:t>
            </a:r>
            <a:r>
              <a:rPr kumimoji="0" lang="en-GB"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involvement in expressing themselves this week </a:t>
            </a: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 support to develop some things which we would love you to be a part of! </a:t>
            </a:r>
          </a:p>
        </p:txBody>
      </p:sp>
    </p:spTree>
    <p:extLst>
      <p:ext uri="{BB962C8B-B14F-4D97-AF65-F5344CB8AC3E}">
        <p14:creationId xmlns:p14="http://schemas.microsoft.com/office/powerpoint/2010/main" val="3281381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080299" y="6916938"/>
            <a:ext cx="5004319" cy="1965109"/>
          </a:xfrm>
          <a:prstGeom prst="round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372795" y="2951898"/>
            <a:ext cx="6257773" cy="584775"/>
          </a:xfrm>
          <a:prstGeom prst="rect">
            <a:avLst/>
          </a:prstGeom>
          <a:noFill/>
          <a:ln w="38100">
            <a:noFill/>
          </a:ln>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rPr>
              <a:t>Express yourself by being creative and making a poster all about mental health and wellbeing!</a:t>
            </a:r>
          </a:p>
        </p:txBody>
      </p:sp>
      <p:sp>
        <p:nvSpPr>
          <p:cNvPr id="9" name="TextBox 8"/>
          <p:cNvSpPr txBox="1"/>
          <p:nvPr/>
        </p:nvSpPr>
        <p:spPr>
          <a:xfrm>
            <a:off x="568263" y="3995997"/>
            <a:ext cx="5866836" cy="2677656"/>
          </a:xfrm>
          <a:prstGeom prst="rect">
            <a:avLst/>
          </a:prstGeom>
          <a:noFill/>
          <a:ln w="381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rPr>
              <a:t>Ideas of what to include: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does mental health mean to you?</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can people do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a:t>
            </a:r>
            <a:r>
              <a:rPr kumimoji="0" lang="en-GB" sz="16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stay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well?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are some of the different emotions people experience?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can people do if they are feeling worried, sad or stressed?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 can you go to for help?</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6" name="Picture 2" descr="How to Splatter Paint Walls | paint platter | Paint splatter art, Splatter  art, Paint background"/>
          <p:cNvPicPr>
            <a:picLocks noChangeAspect="1" noChangeArrowheads="1"/>
          </p:cNvPicPr>
          <p:nvPr/>
        </p:nvPicPr>
        <p:blipFill rotWithShape="1">
          <a:blip r:embed="rId2">
            <a:clrChange>
              <a:clrFrom>
                <a:srgbClr val="E3249A"/>
              </a:clrFrom>
              <a:clrTo>
                <a:srgbClr val="E3249A">
                  <a:alpha val="0"/>
                </a:srgbClr>
              </a:clrTo>
            </a:clrChang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959" b="3584"/>
          <a:stretch/>
        </p:blipFill>
        <p:spPr bwMode="auto">
          <a:xfrm>
            <a:off x="0" y="-34018"/>
            <a:ext cx="6841433" cy="24833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anner with colorful watercolor imitation splash blots frame. Template for your designs."/>
          <p:cNvPicPr>
            <a:picLocks noChangeAspect="1" noChangeArrowheads="1"/>
          </p:cNvPicPr>
          <p:nvPr/>
        </p:nvPicPr>
        <p:blipFill rotWithShape="1">
          <a:blip r:embed="rId4">
            <a:extLst>
              <a:ext uri="{28A0092B-C50C-407E-A947-70E740481C1C}">
                <a14:useLocalDpi xmlns:a14="http://schemas.microsoft.com/office/drawing/2010/main" val="0"/>
              </a:ext>
            </a:extLst>
          </a:blip>
          <a:srcRect t="65443" b="5010"/>
          <a:stretch/>
        </p:blipFill>
        <p:spPr bwMode="auto">
          <a:xfrm>
            <a:off x="0" y="10701093"/>
            <a:ext cx="6858000" cy="15636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269720" y="6952632"/>
            <a:ext cx="5165379"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rPr>
              <a:t>      </a:t>
            </a:r>
            <a:r>
              <a:rPr kumimoji="0" lang="en-GB"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Top tips for designing a poster!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Posters should be designed on a4 size paper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Make a plan of what to include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Give your poster an eye catching title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Think of colours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pictures you would like to include</a:t>
            </a:r>
          </a:p>
        </p:txBody>
      </p:sp>
      <p:sp>
        <p:nvSpPr>
          <p:cNvPr id="21" name="Title 1"/>
          <p:cNvSpPr txBox="1">
            <a:spLocks/>
          </p:cNvSpPr>
          <p:nvPr/>
        </p:nvSpPr>
        <p:spPr>
          <a:xfrm>
            <a:off x="955610" y="468595"/>
            <a:ext cx="5143500" cy="984212"/>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radley Hand ITC" panose="03070402050302030203" pitchFamily="66" charset="0"/>
                <a:ea typeface="+mj-ea"/>
                <a:cs typeface="Arial" panose="020B0604020202020204" pitchFamily="34" charset="0"/>
              </a:rPr>
              <a:t>Poster design</a:t>
            </a:r>
            <a:r>
              <a:rPr kumimoji="0" lang="en-GB" sz="5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radley Hand ITC" panose="03070402050302030203" pitchFamily="66" charset="0"/>
                <a:ea typeface="+mj-ea"/>
                <a:cs typeface="Arial" panose="020B0604020202020204" pitchFamily="34" charset="0"/>
              </a:rPr>
              <a:t>!</a:t>
            </a:r>
          </a:p>
        </p:txBody>
      </p:sp>
      <p:sp>
        <p:nvSpPr>
          <p:cNvPr id="22" name="TextBox 21"/>
          <p:cNvSpPr txBox="1"/>
          <p:nvPr/>
        </p:nvSpPr>
        <p:spPr>
          <a:xfrm>
            <a:off x="3582459" y="9178155"/>
            <a:ext cx="3200401" cy="132343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Email a photo or copy of your poster to your school if you would like to have it featured in our poster booklet which will be shared around all our schools!</a:t>
            </a:r>
          </a:p>
        </p:txBody>
      </p:sp>
      <p:sp>
        <p:nvSpPr>
          <p:cNvPr id="2" name="Rounded Rectangle 1"/>
          <p:cNvSpPr/>
          <p:nvPr/>
        </p:nvSpPr>
        <p:spPr>
          <a:xfrm rot="20881622">
            <a:off x="355675" y="9283302"/>
            <a:ext cx="2893711" cy="1142793"/>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p:nvSpPr>
        <p:spPr>
          <a:xfrm>
            <a:off x="355675" y="2824903"/>
            <a:ext cx="6274893" cy="830997"/>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rot="20830769">
            <a:off x="372795" y="9439199"/>
            <a:ext cx="2876591" cy="830997"/>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5B9BD5"/>
                </a:solidFill>
                <a:effectLst/>
                <a:uLnTx/>
                <a:uFillTx/>
                <a:latin typeface="Arial" panose="020B0604020202020204" pitchFamily="34" charset="0"/>
                <a:ea typeface="+mn-ea"/>
                <a:cs typeface="Arial" panose="020B0604020202020204" pitchFamily="34" charset="0"/>
              </a:rPr>
              <a:t>Would</a:t>
            </a:r>
            <a:r>
              <a:rPr kumimoji="0" lang="en-GB" sz="1600" b="1" i="0" u="none" strike="noStrike" kern="1200" cap="none" spc="0" normalizeH="0" noProof="0" dirty="0" smtClean="0">
                <a:ln>
                  <a:noFill/>
                </a:ln>
                <a:solidFill>
                  <a:srgbClr val="5B9BD5"/>
                </a:solidFill>
                <a:effectLst/>
                <a:uLnTx/>
                <a:uFillTx/>
                <a:latin typeface="Arial" panose="020B0604020202020204" pitchFamily="34" charset="0"/>
                <a:ea typeface="+mn-ea"/>
                <a:cs typeface="Arial" panose="020B0604020202020204" pitchFamily="34" charset="0"/>
              </a:rPr>
              <a:t> you like your poster featured in our poster booklet?</a:t>
            </a:r>
            <a:endParaRPr kumimoji="0" lang="en-GB" sz="1600" b="1"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endParaRPr>
          </a:p>
        </p:txBody>
      </p:sp>
      <p:sp>
        <p:nvSpPr>
          <p:cNvPr id="13" name="Rounded Rectangle 12"/>
          <p:cNvSpPr/>
          <p:nvPr/>
        </p:nvSpPr>
        <p:spPr>
          <a:xfrm>
            <a:off x="430528" y="3908688"/>
            <a:ext cx="6142305" cy="2699634"/>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864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46759" y="4841977"/>
            <a:ext cx="3207542" cy="1323439"/>
          </a:xfrm>
          <a:prstGeom prst="rect">
            <a:avLst/>
          </a:prstGeom>
          <a:noFill/>
          <a:ln w="381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Design a logo and email a photo or copy of your completed design to your school who can enter you in to our competition! </a:t>
            </a:r>
          </a:p>
        </p:txBody>
      </p:sp>
      <p:sp>
        <p:nvSpPr>
          <p:cNvPr id="2" name="Rounded Rectangle 1"/>
          <p:cNvSpPr/>
          <p:nvPr/>
        </p:nvSpPr>
        <p:spPr>
          <a:xfrm>
            <a:off x="290160" y="6498175"/>
            <a:ext cx="5412139" cy="201932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54623" y="6742004"/>
            <a:ext cx="5247676"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rPr>
              <a:t>What to include in your logo design: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logo’s need to include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name of our team: Mental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 Support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Team</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Logo’s should be designed on an A4 piece of paper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 as creative and colourful as you like!</a:t>
            </a:r>
          </a:p>
        </p:txBody>
      </p:sp>
      <p:pic>
        <p:nvPicPr>
          <p:cNvPr id="1026" name="Picture 2" descr="Color pencil border free vector download (37,185 Free vector) for  commercial use. format: ai, eps, cdr, svg vector illustration graphic art  design"/>
          <p:cNvPicPr>
            <a:picLocks noChangeAspect="1" noChangeArrowheads="1"/>
          </p:cNvPicPr>
          <p:nvPr/>
        </p:nvPicPr>
        <p:blipFill rotWithShape="1">
          <a:blip r:embed="rId2">
            <a:extLst>
              <a:ext uri="{28A0092B-C50C-407E-A947-70E740481C1C}">
                <a14:useLocalDpi xmlns:a14="http://schemas.microsoft.com/office/drawing/2010/main" val="0"/>
              </a:ext>
            </a:extLst>
          </a:blip>
          <a:srcRect b="25055"/>
          <a:stretch/>
        </p:blipFill>
        <p:spPr bwMode="auto">
          <a:xfrm rot="10800000">
            <a:off x="0" y="-24718"/>
            <a:ext cx="6858000" cy="3145533"/>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rot="1895483">
            <a:off x="2326435" y="3423500"/>
            <a:ext cx="5143500" cy="984212"/>
          </a:xfrm>
          <a:prstGeom prst="rect">
            <a:avLst/>
          </a:prstGeom>
        </p:spPr>
        <p:txBody>
          <a:bodyPr spcFirstLastPara="1" vert="horz" lIns="91440" tIns="45720" rIns="91440" bIns="45720" numCol="1" rtlCol="0" anchor="b">
            <a:prstTxWarp prst="textArchUp">
              <a:avLst/>
            </a:prstTxWarp>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GB" sz="5500" b="1" i="0" u="none" strike="noStrike" kern="1200" cap="none" spc="0" normalizeH="0" baseline="0" noProof="0" dirty="0">
                <a:ln>
                  <a:noFill/>
                </a:ln>
                <a:solidFill>
                  <a:srgbClr val="5B9BD5"/>
                </a:solidFill>
                <a:effectLst>
                  <a:outerShdw blurRad="38100" dist="38100" dir="2700000" algn="tl">
                    <a:srgbClr val="000000">
                      <a:alpha val="43137"/>
                    </a:srgbClr>
                  </a:outerShdw>
                </a:effectLst>
                <a:uLnTx/>
                <a:uFillTx/>
                <a:latin typeface="Bradley Hand ITC" panose="03070402050302030203" pitchFamily="66" charset="0"/>
                <a:ea typeface="+mj-ea"/>
                <a:cs typeface="Arial" panose="020B0604020202020204" pitchFamily="34" charset="0"/>
              </a:rPr>
              <a:t>Logo </a:t>
            </a:r>
            <a:br>
              <a:rPr kumimoji="0" lang="en-GB" sz="5500" b="1" i="0" u="none" strike="noStrike" kern="1200" cap="none" spc="0" normalizeH="0" baseline="0" noProof="0" dirty="0">
                <a:ln>
                  <a:noFill/>
                </a:ln>
                <a:solidFill>
                  <a:srgbClr val="5B9BD5"/>
                </a:solidFill>
                <a:effectLst>
                  <a:outerShdw blurRad="38100" dist="38100" dir="2700000" algn="tl">
                    <a:srgbClr val="000000">
                      <a:alpha val="43137"/>
                    </a:srgbClr>
                  </a:outerShdw>
                </a:effectLst>
                <a:uLnTx/>
                <a:uFillTx/>
                <a:latin typeface="Bradley Hand ITC" panose="03070402050302030203" pitchFamily="66" charset="0"/>
                <a:ea typeface="+mj-ea"/>
                <a:cs typeface="Arial" panose="020B0604020202020204" pitchFamily="34" charset="0"/>
              </a:rPr>
            </a:br>
            <a:r>
              <a:rPr kumimoji="0" lang="en-GB" sz="5500" b="1" i="0" u="none" strike="noStrike" kern="1200" cap="none" spc="0" normalizeH="0" baseline="0" noProof="0" dirty="0">
                <a:ln>
                  <a:noFill/>
                </a:ln>
                <a:solidFill>
                  <a:srgbClr val="5B9BD5"/>
                </a:solidFill>
                <a:effectLst>
                  <a:outerShdw blurRad="38100" dist="38100" dir="2700000" algn="tl">
                    <a:srgbClr val="000000">
                      <a:alpha val="43137"/>
                    </a:srgbClr>
                  </a:outerShdw>
                </a:effectLst>
                <a:uLnTx/>
                <a:uFillTx/>
                <a:latin typeface="Bradley Hand ITC" panose="03070402050302030203" pitchFamily="66" charset="0"/>
                <a:ea typeface="+mj-ea"/>
                <a:cs typeface="Arial" panose="020B0604020202020204" pitchFamily="34" charset="0"/>
              </a:rPr>
              <a:t>competition</a:t>
            </a:r>
            <a:r>
              <a:rPr kumimoji="0" lang="en-GB" sz="5000" b="1" i="0" u="none" strike="noStrike" kern="1200" cap="none" spc="0" normalizeH="0" baseline="0" noProof="0" dirty="0">
                <a:ln>
                  <a:noFill/>
                </a:ln>
                <a:solidFill>
                  <a:srgbClr val="5B9BD5"/>
                </a:solidFill>
                <a:effectLst>
                  <a:outerShdw blurRad="38100" dist="38100" dir="2700000" algn="tl">
                    <a:srgbClr val="000000">
                      <a:alpha val="43137"/>
                    </a:srgbClr>
                  </a:outerShdw>
                </a:effectLst>
                <a:uLnTx/>
                <a:uFillTx/>
                <a:latin typeface="Bradley Hand ITC" panose="03070402050302030203" pitchFamily="66" charset="0"/>
                <a:ea typeface="+mj-ea"/>
                <a:cs typeface="Arial" panose="020B0604020202020204" pitchFamily="34" charset="0"/>
              </a:rPr>
              <a:t>!</a:t>
            </a:r>
          </a:p>
        </p:txBody>
      </p:sp>
      <p:sp>
        <p:nvSpPr>
          <p:cNvPr id="13" name="Oval 12"/>
          <p:cNvSpPr/>
          <p:nvPr/>
        </p:nvSpPr>
        <p:spPr>
          <a:xfrm rot="21340382">
            <a:off x="265092" y="3113685"/>
            <a:ext cx="3102827" cy="2082800"/>
          </a:xfrm>
          <a:prstGeom prst="ellipse">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6" name="TextBox 5"/>
          <p:cNvSpPr txBox="1"/>
          <p:nvPr/>
        </p:nvSpPr>
        <p:spPr>
          <a:xfrm rot="21233130">
            <a:off x="328775" y="3491890"/>
            <a:ext cx="3028167"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 Mental Health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Support Team need a new logo and we would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like your help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in designing one!</a:t>
            </a:r>
          </a:p>
        </p:txBody>
      </p:sp>
      <p:pic>
        <p:nvPicPr>
          <p:cNvPr id="14" name="Picture 2" descr="Color pencil border free vector download (37,185 Free vector) for  commercial use. format: ai, eps, cdr, svg vector illustration graphic art  design"/>
          <p:cNvPicPr>
            <a:picLocks noChangeAspect="1" noChangeArrowheads="1"/>
          </p:cNvPicPr>
          <p:nvPr/>
        </p:nvPicPr>
        <p:blipFill rotWithShape="1">
          <a:blip r:embed="rId2">
            <a:extLst>
              <a:ext uri="{28A0092B-C50C-407E-A947-70E740481C1C}">
                <a14:useLocalDpi xmlns:a14="http://schemas.microsoft.com/office/drawing/2010/main" val="0"/>
              </a:ext>
            </a:extLst>
          </a:blip>
          <a:srcRect b="25055"/>
          <a:stretch/>
        </p:blipFill>
        <p:spPr bwMode="auto">
          <a:xfrm>
            <a:off x="-10188" y="9046467"/>
            <a:ext cx="6858000" cy="31455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20681928">
            <a:off x="-254700" y="9065729"/>
            <a:ext cx="5633994"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rPr>
              <a:t>The winning design will be used as the Mental Health Support Team logo! </a:t>
            </a:r>
          </a:p>
        </p:txBody>
      </p:sp>
    </p:spTree>
    <p:extLst>
      <p:ext uri="{BB962C8B-B14F-4D97-AF65-F5344CB8AC3E}">
        <p14:creationId xmlns:p14="http://schemas.microsoft.com/office/powerpoint/2010/main" val="1243031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5227" y="5422254"/>
            <a:ext cx="6649342"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Connect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Do you know anyone who might like to receive a letter from you? Maybe you can’t see them right now or maybe they live alone?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We all like to receive things through the post, it makes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us feel special and warm inside. Post it in the letter box</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or through their door if they live close!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Write a letter, do a drawing or anything else you can think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of  that will make that person feel great and connected to</a:t>
            </a:r>
            <a:r>
              <a:rPr kumimoji="0" lang="en-GB" sz="16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you. This is an act of kindness that will brighten someone’s day!  Check how you feel after posting it using the emotion wheel!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5549688" y="6654340"/>
            <a:ext cx="1075258" cy="1075258"/>
          </a:xfrm>
          <a:prstGeom prst="rect">
            <a:avLst/>
          </a:prstGeom>
        </p:spPr>
      </p:pic>
      <p:sp>
        <p:nvSpPr>
          <p:cNvPr id="4" name="TextBox 3"/>
          <p:cNvSpPr txBox="1"/>
          <p:nvPr/>
        </p:nvSpPr>
        <p:spPr>
          <a:xfrm>
            <a:off x="105227" y="-8937"/>
            <a:ext cx="6752774" cy="34009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Trebuchet MS" panose="020B0603020202020204" pitchFamily="34" charset="0"/>
                <a:cs typeface="Arial" panose="020B0604020202020204" pitchFamily="34" charset="0"/>
              </a:rPr>
              <a:t>5 Ways To</a:t>
            </a:r>
            <a:r>
              <a:rPr lang="en-GB" sz="4500" dirty="0">
                <a:solidFill>
                  <a:srgbClr val="5B9BD5"/>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 </a:t>
            </a:r>
            <a:endParaRPr lang="en-GB" sz="4500" dirty="0" smtClean="0">
              <a:solidFill>
                <a:srgbClr val="5B9BD5"/>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Trebuchet MS" panose="020B0603020202020204" pitchFamily="34" charset="0"/>
                <a:cs typeface="Arial" panose="020B0604020202020204" pitchFamily="34" charset="0"/>
              </a:rPr>
              <a:t>Wellbeing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Trebuchet MS" panose="020B0603020202020204" pitchFamily="34" charset="0"/>
                <a:cs typeface="Arial" panose="020B0604020202020204" pitchFamily="34" charset="0"/>
              </a:rPr>
              <a:t>Challenge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We have thought of 5 activities that you could try this week to help you feel really good about yourself, see if it works for you! Choose any one for each day and just go for it!  We would love to hear how you get on with them.</a:t>
            </a:r>
          </a:p>
        </p:txBody>
      </p:sp>
      <p:sp>
        <p:nvSpPr>
          <p:cNvPr id="6" name="TextBox 5"/>
          <p:cNvSpPr txBox="1"/>
          <p:nvPr/>
        </p:nvSpPr>
        <p:spPr>
          <a:xfrm>
            <a:off x="156943" y="9054334"/>
            <a:ext cx="6649342" cy="280076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Be active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Today, think of something new to do. We are quite limited at the moment but that means we can use our imaginations even more! Play a pretend game outside, you make up the rules, it’s all yours!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rPr>
              <a:t>			</a:t>
            </a:r>
            <a:r>
              <a:rPr kumimoji="0" lang="en-GB" sz="1600" b="0" i="0" u="none" strike="noStrike" kern="1200" cap="none" spc="0" normalizeH="0" noProof="0" dirty="0" smtClean="0">
                <a:ln>
                  <a:noFill/>
                </a:ln>
                <a:solidFill>
                  <a:prstClr val="black"/>
                </a:solidFill>
                <a:effectLst/>
                <a:uLnTx/>
                <a:uFillTx/>
                <a:latin typeface="Calibri" panose="020F0502020204030204"/>
                <a:ea typeface="+mn-ea"/>
              </a:rPr>
              <a:t>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See how many times you can go up and down 				          the stairs in an hour, find something online that you can 			</a:t>
            </a:r>
            <a:r>
              <a:rPr kumimoji="0" lang="en-GB" sz="16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do,</a:t>
            </a:r>
            <a:r>
              <a:rPr kumimoji="0" lang="en-GB" sz="16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dance, PE and do it the very best you can!  Being active releases chemicals called endorphins and make us feel happy and positive.  How do you feel after doing this?  Did it work?</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52626" y="3261366"/>
            <a:ext cx="2602586" cy="2068238"/>
          </a:xfrm>
          <a:prstGeom prst="rect">
            <a:avLst/>
          </a:prstGeom>
        </p:spPr>
      </p:pic>
      <p:sp>
        <p:nvSpPr>
          <p:cNvPr id="3" name="TextBox 2"/>
          <p:cNvSpPr txBox="1"/>
          <p:nvPr/>
        </p:nvSpPr>
        <p:spPr>
          <a:xfrm>
            <a:off x="3153845" y="3678569"/>
            <a:ext cx="3471101"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Have a look at this emotion wheel, see if you can find the one that you feel before, during and after each activity.  Make your own emotion wheel if you would like and add some more!</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4"/>
          <a:stretch>
            <a:fillRect/>
          </a:stretch>
        </p:blipFill>
        <p:spPr>
          <a:xfrm>
            <a:off x="206994" y="10417896"/>
            <a:ext cx="1385892" cy="776099"/>
          </a:xfrm>
          <a:prstGeom prst="rect">
            <a:avLst/>
          </a:prstGeom>
        </p:spPr>
      </p:pic>
      <p:pic>
        <p:nvPicPr>
          <p:cNvPr id="1026" name="Picture 2" descr="5 Ways to Wellbeing MK - Milton Keynes Counci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22327" y="231918"/>
            <a:ext cx="2357324" cy="1936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146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p:nvPr/>
        </p:nvSpPr>
        <p:spPr>
          <a:xfrm>
            <a:off x="58166" y="3863039"/>
            <a:ext cx="4281445" cy="28007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Give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Today is your turn to be the teacher, you are in charge!!! Think of something you like doing – this could be a game you play with your family,  a dance routine, a type of sport, something you can play online, so many options!  Write or draw instructions for it and send it to anyone you think might like to give it a go!  How does it feel to make someone else feel that good too?</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3127951" y="513520"/>
            <a:ext cx="3514566"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Take Notice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Today take notice of yourself. How are you feeling? Can you describe it in words? In pictures? Do you feel different emotions throughout the day? See if you can write a poem, draw a picture, a dance – anything that shows that you have noticed how you are feeling.  If you want to maybe show someone and have a chat about it.  </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2"/>
          <a:stretch>
            <a:fillRect/>
          </a:stretch>
        </p:blipFill>
        <p:spPr>
          <a:xfrm>
            <a:off x="481692" y="196524"/>
            <a:ext cx="2490831" cy="2739305"/>
          </a:xfrm>
          <a:prstGeom prst="rect">
            <a:avLst/>
          </a:prstGeom>
        </p:spPr>
      </p:pic>
      <p:sp>
        <p:nvSpPr>
          <p:cNvPr id="10" name="TextBox 9"/>
          <p:cNvSpPr txBox="1"/>
          <p:nvPr/>
        </p:nvSpPr>
        <p:spPr>
          <a:xfrm>
            <a:off x="559640" y="323101"/>
            <a:ext cx="1182194" cy="8156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What are my thoughts?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How is my body feeling?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What do I need</a:t>
            </a: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4427811" y="4399876"/>
            <a:ext cx="1956659" cy="1712077"/>
          </a:xfrm>
          <a:prstGeom prst="rect">
            <a:avLst/>
          </a:prstGeom>
        </p:spPr>
      </p:pic>
      <p:sp>
        <p:nvSpPr>
          <p:cNvPr id="12" name="TextBox 11"/>
          <p:cNvSpPr txBox="1"/>
          <p:nvPr/>
        </p:nvSpPr>
        <p:spPr>
          <a:xfrm>
            <a:off x="217928" y="10328218"/>
            <a:ext cx="6255902"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Well done to you if you have done some, or all of these things!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Remember, you can change any of them to suit you and do them any time you like, not just this week!</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5B9BD5"/>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We would love to know what you have enjoyed doing, tell</a:t>
            </a:r>
            <a:r>
              <a:rPr kumimoji="0" lang="en-GB" sz="1400" b="0" i="0" u="none" strike="noStrike" kern="1200" cap="none" spc="0" normalizeH="0" noProof="0" dirty="0" smtClean="0">
                <a:ln>
                  <a:noFill/>
                </a:ln>
                <a:solidFill>
                  <a:srgbClr val="5B9BD5"/>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your teacher and they can pass it on to us!</a:t>
            </a:r>
            <a:endParaRPr kumimoji="0" lang="en-GB" sz="1400" b="0" i="0" u="none" strike="noStrike" kern="1200" cap="none" spc="0" normalizeH="0" baseline="0" noProof="0" dirty="0">
              <a:ln>
                <a:noFill/>
              </a:ln>
              <a:solidFill>
                <a:srgbClr val="5B9BD5"/>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2276369" y="7080783"/>
            <a:ext cx="4366148"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Keep Learning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What do you like to do?</a:t>
            </a:r>
            <a:r>
              <a:rPr kumimoji="0" lang="en-GB" sz="16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Is there something that you find yourself drawn to? Maybe a hobby like painting, horse riding, cycling, reading?  Can you find out some facts about it that you don’t already know or learn a new skill?  For example if you like painting have a look at a famous artist that you might like and try and copy how they paint.  This isn’t for school, it’s for you!  Share what you have learnt with someone, have fun! </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4"/>
          <a:stretch>
            <a:fillRect/>
          </a:stretch>
        </p:blipFill>
        <p:spPr>
          <a:xfrm>
            <a:off x="314897" y="7435407"/>
            <a:ext cx="1671680" cy="1168870"/>
          </a:xfrm>
          <a:prstGeom prst="rect">
            <a:avLst/>
          </a:prstGeom>
        </p:spPr>
      </p:pic>
      <p:sp>
        <p:nvSpPr>
          <p:cNvPr id="6" name="TextBox 5"/>
          <p:cNvSpPr txBox="1"/>
          <p:nvPr/>
        </p:nvSpPr>
        <p:spPr>
          <a:xfrm>
            <a:off x="347328" y="8826504"/>
            <a:ext cx="1851560"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Is there a place you would like to visit some day?</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60148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1352550" y="370205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5396126" y="810601"/>
            <a:ext cx="1461874" cy="985591"/>
          </a:xfrm>
          <a:prstGeom prst="rect">
            <a:avLst/>
          </a:prstGeom>
          <a:effectLst>
            <a:glow rad="25400">
              <a:schemeClr val="accent1">
                <a:lumMod val="60000"/>
                <a:lumOff val="40000"/>
                <a:alpha val="80000"/>
              </a:schemeClr>
            </a:glow>
            <a:softEdge rad="25400"/>
          </a:effectLst>
        </p:spPr>
      </p:pic>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5396126" y="2542725"/>
            <a:ext cx="1439092" cy="1115745"/>
          </a:xfrm>
          <a:prstGeom prst="rect">
            <a:avLst/>
          </a:prstGeom>
          <a:effectLst>
            <a:glow rad="25400">
              <a:schemeClr val="accent1">
                <a:lumMod val="60000"/>
                <a:lumOff val="40000"/>
                <a:alpha val="80000"/>
              </a:schemeClr>
            </a:glow>
            <a:softEdge rad="25400"/>
          </a:effectLst>
        </p:spPr>
      </p:pic>
      <p:sp>
        <p:nvSpPr>
          <p:cNvPr id="17" name="Rectangle 14"/>
          <p:cNvSpPr>
            <a:spLocks noChangeArrowheads="1"/>
          </p:cNvSpPr>
          <p:nvPr/>
        </p:nvSpPr>
        <p:spPr bwMode="auto">
          <a:xfrm>
            <a:off x="1352550" y="370205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27"/>
          <p:cNvSpPr txBox="1"/>
          <p:nvPr/>
        </p:nvSpPr>
        <p:spPr>
          <a:xfrm>
            <a:off x="95250" y="1127523"/>
            <a:ext cx="7097434" cy="2308324"/>
          </a:xfrm>
          <a:prstGeom prst="rect">
            <a:avLst/>
          </a:prstGeom>
          <a:noFill/>
        </p:spPr>
        <p:txBody>
          <a:bodyPr wrap="square" rtlCol="0">
            <a:spAutoFit/>
          </a:bodyPr>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Just like our bodies, our brains need looking after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keep them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healthy and strong.</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Our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brains need exercises that challenge it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like playing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games</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doing puzzles and learning at school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or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home during lockdown.</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brains are working all the time and never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sleep.</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So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need to help it learn to rest and relax.</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30" name="Title 1"/>
          <p:cNvSpPr txBox="1">
            <a:spLocks/>
          </p:cNvSpPr>
          <p:nvPr/>
        </p:nvSpPr>
        <p:spPr>
          <a:xfrm>
            <a:off x="904875" y="-198770"/>
            <a:ext cx="5143500" cy="984212"/>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GB" sz="5000" b="1"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Bradley Hand ITC" panose="03070402050302030203" pitchFamily="66" charset="0"/>
                <a:ea typeface="+mj-ea"/>
                <a:cs typeface="Arial" panose="020B0604020202020204" pitchFamily="34" charset="0"/>
              </a:rPr>
              <a:t>Mindfulness!</a:t>
            </a:r>
            <a:endParaRPr kumimoji="0" lang="en-GB" sz="5000" b="1" i="0" u="none" strike="noStrike" kern="1200" cap="none" spc="0" normalizeH="0" baseline="0" noProof="0" dirty="0">
              <a:ln>
                <a:noFill/>
              </a:ln>
              <a:solidFill>
                <a:srgbClr val="5B9BD5"/>
              </a:solidFill>
              <a:effectLst>
                <a:outerShdw blurRad="38100" dist="38100" dir="2700000" algn="tl">
                  <a:srgbClr val="000000">
                    <a:alpha val="43137"/>
                  </a:srgbClr>
                </a:outerShdw>
              </a:effectLst>
              <a:uLnTx/>
              <a:uFillTx/>
              <a:latin typeface="Bradley Hand ITC" panose="03070402050302030203" pitchFamily="66" charset="0"/>
              <a:ea typeface="+mj-ea"/>
              <a:cs typeface="Arial" panose="020B0604020202020204" pitchFamily="34" charset="0"/>
            </a:endParaRPr>
          </a:p>
        </p:txBody>
      </p:sp>
      <p:sp>
        <p:nvSpPr>
          <p:cNvPr id="42" name="Rectangle 41"/>
          <p:cNvSpPr/>
          <p:nvPr/>
        </p:nvSpPr>
        <p:spPr>
          <a:xfrm>
            <a:off x="4147809" y="7456317"/>
            <a:ext cx="2496633" cy="4702569"/>
          </a:xfrm>
          <a:prstGeom prst="rect">
            <a:avLst/>
          </a:prstGeom>
          <a:solidFill>
            <a:schemeClr val="accent1">
              <a:lumMod val="20000"/>
              <a:lumOff val="80000"/>
            </a:schemeClr>
          </a:solidFill>
          <a:ln>
            <a:solidFill>
              <a:schemeClr val="tx1"/>
            </a:solidFill>
          </a:ln>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5B9BD5"/>
                </a:solidFill>
                <a:effectLst/>
                <a:uLnTx/>
                <a:uFillTx/>
                <a:latin typeface="Arial" panose="020B0604020202020204" pitchFamily="34" charset="0"/>
                <a:ea typeface="+mn-ea"/>
                <a:cs typeface="Arial" panose="020B0604020202020204" pitchFamily="34" charset="0"/>
              </a:rPr>
              <a:t>Mindful breathing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Sit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Lie comfortably, place your </a:t>
            </a: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hands or a book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 your </a:t>
            </a: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stomach. </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Focusing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 your breath, breathe IN…, </a:t>
            </a:r>
            <a:endPar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breathe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OUT…, </a:t>
            </a:r>
            <a:endPar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breathe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t>
            </a:r>
            <a:endPar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breathe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OUT… </a:t>
            </a:r>
            <a:endPar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Do this for 10 breaths and notice when your hands/book lift up and lowers in time with your breath.  </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Rectangle 42"/>
          <p:cNvSpPr/>
          <p:nvPr/>
        </p:nvSpPr>
        <p:spPr>
          <a:xfrm>
            <a:off x="190943" y="7456317"/>
            <a:ext cx="3879958" cy="4702569"/>
          </a:xfrm>
          <a:prstGeom prst="rect">
            <a:avLst/>
          </a:prstGeom>
          <a:solidFill>
            <a:schemeClr val="accent1">
              <a:lumMod val="20000"/>
              <a:lumOff val="80000"/>
            </a:schemeClr>
          </a:solidFill>
          <a:ln>
            <a:solidFill>
              <a:schemeClr val="tx1"/>
            </a:solidFill>
          </a:ln>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5B9BD5"/>
                </a:solidFill>
                <a:effectLst/>
                <a:uLnTx/>
                <a:uFillTx/>
                <a:latin typeface="Arial" panose="020B0604020202020204" pitchFamily="34" charset="0"/>
                <a:ea typeface="+mn-ea"/>
                <a:cs typeface="Arial" panose="020B0604020202020204" pitchFamily="34" charset="0"/>
              </a:rPr>
              <a:t>Mindful object</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Choose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a:t>
            </a: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object. It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 </a:t>
            </a: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be a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pen, a hair brush, even </a:t>
            </a: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chocolate! Now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set a timer for </a:t>
            </a: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4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minutes then using your senses:- </a:t>
            </a:r>
            <a:endPar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LOOK     -   </a:t>
            </a: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notice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its size, shape, colour, </a:t>
            </a: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shiny</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FEEL       -   </a:t>
            </a: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soft? Hard? Cold? Warm? </a:t>
            </a: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Fluffy</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LISTEN   -   </a:t>
            </a: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does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make any sound as you </a:t>
            </a: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move it</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SMELL    -   does it smell of anything? If so </a:t>
            </a: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what</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TASTE     -   if it is food eat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slowly and notice </a:t>
            </a: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anything you can feel or taste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t>
            </a: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your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mouth </a:t>
            </a: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for 1 minute.</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Rectangle 43"/>
          <p:cNvSpPr/>
          <p:nvPr/>
        </p:nvSpPr>
        <p:spPr>
          <a:xfrm>
            <a:off x="46651" y="4748460"/>
            <a:ext cx="6788567" cy="2707857"/>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Mindfulness exercises get the brain to focus on one thing only.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focusing on just one thing the brain does not need to think about things in the past,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or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plan for the future so it can relax and focus.</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Mindfulness can be tricky to start with as the brain like to think ALOT.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By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practice mindfulness exercises it makes it easier, just like when we learned to how to ride a bike, swim or play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football. Once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it knows what to do your brain will enjoy it and say thank you</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ctr" defTabSz="457200" rtl="0" eaLnBrk="1" fontAlgn="auto" latinLnBrk="0" hangingPunct="1">
              <a:lnSpc>
                <a:spcPct val="107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5B9BD5"/>
                </a:solidFill>
                <a:effectLst/>
                <a:uLnTx/>
                <a:uFillTx/>
                <a:latin typeface="Arial" panose="020B0604020202020204" pitchFamily="34" charset="0"/>
                <a:ea typeface="Calibri" panose="020F0502020204030204" pitchFamily="34" charset="0"/>
                <a:cs typeface="Arial" panose="020B0604020202020204" pitchFamily="34" charset="0"/>
              </a:rPr>
              <a:t>Here are a couple of ways you can practise mindfulness!</a:t>
            </a:r>
          </a:p>
        </p:txBody>
      </p:sp>
      <p:sp>
        <p:nvSpPr>
          <p:cNvPr id="46" name="Rectangle 45"/>
          <p:cNvSpPr/>
          <p:nvPr/>
        </p:nvSpPr>
        <p:spPr>
          <a:xfrm>
            <a:off x="95250" y="3862426"/>
            <a:ext cx="6762750" cy="685059"/>
          </a:xfrm>
          <a:prstGeom prst="rect">
            <a:avLst/>
          </a:prstGeom>
        </p:spPr>
        <p:txBody>
          <a:bodyPr wrap="square">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B9BD5"/>
                </a:solidFill>
                <a:effectLst/>
                <a:uLnTx/>
                <a:uFillTx/>
                <a:latin typeface="Arial" panose="020B0604020202020204" pitchFamily="34" charset="0"/>
                <a:ea typeface="Calibri" panose="020F0502020204030204" pitchFamily="34" charset="0"/>
                <a:cs typeface="Arial" panose="020B0604020202020204" pitchFamily="34" charset="0"/>
              </a:rPr>
              <a:t>Mindfulness helps our brains exercise and relax at the same time! Clever </a:t>
            </a:r>
            <a:r>
              <a:rPr kumimoji="0" lang="en-GB" sz="1800" b="1" i="0" u="none" strike="noStrike" kern="1200" cap="none" spc="0" normalizeH="0" baseline="0" noProof="0" dirty="0" smtClean="0">
                <a:ln>
                  <a:noFill/>
                </a:ln>
                <a:solidFill>
                  <a:srgbClr val="5B9BD5"/>
                </a:solidFill>
                <a:effectLst/>
                <a:uLnTx/>
                <a:uFillTx/>
                <a:latin typeface="Arial" panose="020B0604020202020204" pitchFamily="34" charset="0"/>
                <a:ea typeface="Calibri" panose="020F0502020204030204" pitchFamily="34" charset="0"/>
                <a:cs typeface="Arial" panose="020B0604020202020204" pitchFamily="34" charset="0"/>
              </a:rPr>
              <a:t>isn’t it?</a:t>
            </a:r>
            <a:endParaRPr kumimoji="0" lang="en-GB" sz="1800" b="0" i="0" u="none" strike="noStrike" kern="1200" cap="none" spc="0" normalizeH="0" baseline="0" noProof="0" dirty="0">
              <a:ln>
                <a:noFill/>
              </a:ln>
              <a:solidFill>
                <a:srgbClr val="5B9BD5"/>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487293" y="11225467"/>
            <a:ext cx="835164" cy="880583"/>
          </a:xfrm>
          <a:prstGeom prst="rect">
            <a:avLst/>
          </a:prstGeom>
          <a:effectLst>
            <a:glow rad="25400">
              <a:schemeClr val="accent1">
                <a:lumMod val="60000"/>
                <a:lumOff val="40000"/>
                <a:alpha val="80000"/>
              </a:schemeClr>
            </a:glow>
            <a:softEdge rad="25400"/>
          </a:effectLst>
        </p:spPr>
      </p:pic>
      <p:pic>
        <p:nvPicPr>
          <p:cNvPr id="15" name="Picture 14"/>
          <p:cNvPicPr/>
          <p:nvPr/>
        </p:nvPicPr>
        <p:blipFill>
          <a:blip r:embed="rId5" cstate="print">
            <a:extLst>
              <a:ext uri="{28A0092B-C50C-407E-A947-70E740481C1C}">
                <a14:useLocalDpi xmlns:a14="http://schemas.microsoft.com/office/drawing/2010/main" val="0"/>
              </a:ext>
            </a:extLst>
          </a:blip>
          <a:stretch>
            <a:fillRect/>
          </a:stretch>
        </p:blipFill>
        <p:spPr>
          <a:xfrm>
            <a:off x="2651120" y="11236839"/>
            <a:ext cx="902656" cy="869211"/>
          </a:xfrm>
          <a:prstGeom prst="rect">
            <a:avLst/>
          </a:prstGeom>
          <a:effectLst>
            <a:glow rad="25400">
              <a:schemeClr val="accent1">
                <a:lumMod val="60000"/>
                <a:lumOff val="40000"/>
                <a:alpha val="80000"/>
              </a:schemeClr>
            </a:glow>
            <a:softEdge rad="25400"/>
          </a:effectLst>
        </p:spPr>
      </p:pic>
      <p:pic>
        <p:nvPicPr>
          <p:cNvPr id="13" name="Picture 12"/>
          <p:cNvPicPr/>
          <p:nvPr/>
        </p:nvPicPr>
        <p:blipFill>
          <a:blip r:embed="rId6" cstate="print">
            <a:extLst>
              <a:ext uri="{28A0092B-C50C-407E-A947-70E740481C1C}">
                <a14:useLocalDpi xmlns:a14="http://schemas.microsoft.com/office/drawing/2010/main" val="0"/>
              </a:ext>
            </a:extLst>
          </a:blip>
          <a:stretch>
            <a:fillRect/>
          </a:stretch>
        </p:blipFill>
        <p:spPr>
          <a:xfrm>
            <a:off x="4367251" y="11225467"/>
            <a:ext cx="2079625" cy="876300"/>
          </a:xfrm>
          <a:prstGeom prst="rect">
            <a:avLst/>
          </a:prstGeom>
          <a:effectLst>
            <a:glow rad="25400">
              <a:schemeClr val="accent1">
                <a:lumMod val="60000"/>
                <a:lumOff val="40000"/>
                <a:alpha val="80000"/>
              </a:schemeClr>
            </a:glow>
            <a:softEdge rad="25400"/>
          </a:effectLst>
        </p:spPr>
      </p:pic>
    </p:spTree>
    <p:extLst>
      <p:ext uri="{BB962C8B-B14F-4D97-AF65-F5344CB8AC3E}">
        <p14:creationId xmlns:p14="http://schemas.microsoft.com/office/powerpoint/2010/main" val="2815031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TotalTime>
  <Words>1563</Words>
  <Application>Microsoft Office PowerPoint</Application>
  <PresentationFormat>Widescreen</PresentationFormat>
  <Paragraphs>125</Paragraphs>
  <Slides>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Bradley Hand ITC</vt:lpstr>
      <vt:lpstr>Calibri</vt:lpstr>
      <vt:lpstr>Calibri Light</vt:lpstr>
      <vt:lpstr>Trebuchet MS</vt:lpstr>
      <vt:lpstr>Wingdings 3</vt:lpstr>
      <vt:lpstr>Facet</vt:lpstr>
      <vt:lpstr>Office Theme</vt:lpstr>
      <vt:lpstr>Children’s Mental Health Week Activity booklet </vt:lpstr>
      <vt:lpstr>PowerPoint Presentation</vt:lpstr>
      <vt:lpstr>PowerPoint Presentation</vt:lpstr>
      <vt:lpstr>PowerPoint Presentation</vt:lpstr>
      <vt:lpstr>PowerPoint Presentation</vt:lpstr>
      <vt:lpstr>PowerPoint Presentation</vt:lpstr>
      <vt:lpstr>PowerPoint Presentation</vt:lpstr>
    </vt:vector>
  </TitlesOfParts>
  <Company>S&amp;SHIS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Laura (RRE) MPFT</dc:creator>
  <cp:lastModifiedBy>Everett, Marianne</cp:lastModifiedBy>
  <cp:revision>19</cp:revision>
  <dcterms:created xsi:type="dcterms:W3CDTF">2021-01-25T13:30:29Z</dcterms:created>
  <dcterms:modified xsi:type="dcterms:W3CDTF">2021-02-02T08:56:34Z</dcterms:modified>
</cp:coreProperties>
</file>