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6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3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0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4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4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4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9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7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4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3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1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77" r:id="rId6"/>
    <p:sldLayoutId id="2147483882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teams.microsoft.com/l/meetup-join/19%3ameeting_ZmI3YTgyMzctMzc2Yi00MTczLTlhMGMtZDFkNTMyODY2ZTY4%40thread.v2/0?context=%7b%22Tid%22%3a%224722a5fd-21fa-41a9-802e-abdd4cd1f0c8%22%2c%22Oid%22%3a%2257183dec-3e1d-443c-8a3f-907b45ee18f2%22%7d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34" name="Straight Connector 1033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8" name="Straight Connector 1037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9" name="Straight Connector 1038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0" name="Straight Connector 1039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1" name="Straight Connector 1040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Straight Connector 1041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3" name="Straight Connector 1042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4" name="Straight Connector 1043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5" name="Straight Connector 1044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6" name="Straight Connector 1045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7" name="Straight Connector 1046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8" name="Straight Connector 1047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9" name="Straight Connector 1048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0" name="Straight Connector 1049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1" name="Straight Connector 1050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Straight Connector 1051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3" name="Straight Connector 1052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4" name="Straight Connector 1053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5" name="Straight Connector 1054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6" name="Straight Connector 1055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7" name="Straight Connector 1056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8" name="Straight Connector 1057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9" name="Straight Connector 1058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0" name="Straight Connector 1059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1" name="Straight Connector 1060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2" name="Straight Connector 1061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3" name="Straight Connector 1062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4" name="Straight Connector 1063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6" name="Right Triangle 1065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68" name="Rectangle 1067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70" name="Group 1069">
            <a:extLst>
              <a:ext uri="{FF2B5EF4-FFF2-40B4-BE49-F238E27FC236}">
                <a16:creationId xmlns:a16="http://schemas.microsoft.com/office/drawing/2014/main" id="{DA5BFA78-F064-495B-9429-2A3A39752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71" name="Straight Connector 1070">
              <a:extLst>
                <a:ext uri="{FF2B5EF4-FFF2-40B4-BE49-F238E27FC236}">
                  <a16:creationId xmlns:a16="http://schemas.microsoft.com/office/drawing/2014/main" id="{F41B1524-8773-41A2-B60B-9FA5BEE4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2" name="Straight Connector 1071">
              <a:extLst>
                <a:ext uri="{FF2B5EF4-FFF2-40B4-BE49-F238E27FC236}">
                  <a16:creationId xmlns:a16="http://schemas.microsoft.com/office/drawing/2014/main" id="{3775004F-FDFC-4383-B54C-D65D6A2B0D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3" name="Straight Connector 1072">
              <a:extLst>
                <a:ext uri="{FF2B5EF4-FFF2-40B4-BE49-F238E27FC236}">
                  <a16:creationId xmlns:a16="http://schemas.microsoft.com/office/drawing/2014/main" id="{48A6C393-7CAE-4BAA-BBC4-AD4AC1181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4" name="Straight Connector 1073">
              <a:extLst>
                <a:ext uri="{FF2B5EF4-FFF2-40B4-BE49-F238E27FC236}">
                  <a16:creationId xmlns:a16="http://schemas.microsoft.com/office/drawing/2014/main" id="{4851E448-3E8F-4E69-A38D-5D31FD0A4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5" name="Straight Connector 1074">
              <a:extLst>
                <a:ext uri="{FF2B5EF4-FFF2-40B4-BE49-F238E27FC236}">
                  <a16:creationId xmlns:a16="http://schemas.microsoft.com/office/drawing/2014/main" id="{67ABD22A-40A7-4044-A756-3C6189B5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6" name="Straight Connector 1075">
              <a:extLst>
                <a:ext uri="{FF2B5EF4-FFF2-40B4-BE49-F238E27FC236}">
                  <a16:creationId xmlns:a16="http://schemas.microsoft.com/office/drawing/2014/main" id="{2DA5C758-DD4D-4B80-A019-C989ECAA6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7" name="Straight Connector 1076">
              <a:extLst>
                <a:ext uri="{FF2B5EF4-FFF2-40B4-BE49-F238E27FC236}">
                  <a16:creationId xmlns:a16="http://schemas.microsoft.com/office/drawing/2014/main" id="{C727E4F7-B754-45A3-AD68-BDBAA49B7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8" name="Straight Connector 1077">
              <a:extLst>
                <a:ext uri="{FF2B5EF4-FFF2-40B4-BE49-F238E27FC236}">
                  <a16:creationId xmlns:a16="http://schemas.microsoft.com/office/drawing/2014/main" id="{7B202238-36BC-4D59-8366-4F57A8847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9" name="Straight Connector 1078">
              <a:extLst>
                <a:ext uri="{FF2B5EF4-FFF2-40B4-BE49-F238E27FC236}">
                  <a16:creationId xmlns:a16="http://schemas.microsoft.com/office/drawing/2014/main" id="{EEAB59A7-231B-419D-AF8E-A9BFD2519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0" name="Straight Connector 1079">
              <a:extLst>
                <a:ext uri="{FF2B5EF4-FFF2-40B4-BE49-F238E27FC236}">
                  <a16:creationId xmlns:a16="http://schemas.microsoft.com/office/drawing/2014/main" id="{A5B74688-C5D4-4726-9F69-5D7EFB3C6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1" name="Straight Connector 1080">
              <a:extLst>
                <a:ext uri="{FF2B5EF4-FFF2-40B4-BE49-F238E27FC236}">
                  <a16:creationId xmlns:a16="http://schemas.microsoft.com/office/drawing/2014/main" id="{8E4CDE69-E5F5-4127-A77E-3FFBCA0B80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2" name="Straight Connector 1081">
              <a:extLst>
                <a:ext uri="{FF2B5EF4-FFF2-40B4-BE49-F238E27FC236}">
                  <a16:creationId xmlns:a16="http://schemas.microsoft.com/office/drawing/2014/main" id="{B0A978B3-1951-44B6-B358-1A1E4C944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3" name="Straight Connector 1082">
              <a:extLst>
                <a:ext uri="{FF2B5EF4-FFF2-40B4-BE49-F238E27FC236}">
                  <a16:creationId xmlns:a16="http://schemas.microsoft.com/office/drawing/2014/main" id="{EEC89324-57E9-45FE-9B4B-CD77D32C9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4" name="Straight Connector 1083">
              <a:extLst>
                <a:ext uri="{FF2B5EF4-FFF2-40B4-BE49-F238E27FC236}">
                  <a16:creationId xmlns:a16="http://schemas.microsoft.com/office/drawing/2014/main" id="{5C1F3405-91FD-4101-BB4B-165FBD4BE2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5" name="Straight Connector 1084">
              <a:extLst>
                <a:ext uri="{FF2B5EF4-FFF2-40B4-BE49-F238E27FC236}">
                  <a16:creationId xmlns:a16="http://schemas.microsoft.com/office/drawing/2014/main" id="{AD46845C-08AC-4F0D-A4ED-D3CF3B555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6" name="Straight Connector 1085">
              <a:extLst>
                <a:ext uri="{FF2B5EF4-FFF2-40B4-BE49-F238E27FC236}">
                  <a16:creationId xmlns:a16="http://schemas.microsoft.com/office/drawing/2014/main" id="{57B461D1-432A-4182-8C40-95A183AA9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7" name="Straight Connector 1086">
              <a:extLst>
                <a:ext uri="{FF2B5EF4-FFF2-40B4-BE49-F238E27FC236}">
                  <a16:creationId xmlns:a16="http://schemas.microsoft.com/office/drawing/2014/main" id="{14DABEA8-1DC0-4829-BC3E-582A0C49B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0A785BB3-494F-4AAA-9266-8C53FB3A1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9B1FF74D-6739-4FD1-A90C-C638E15A7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8A5719DE-505B-4BDC-8323-F3AB5F2FF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5C7CAB2F-C32D-49D2-B296-65A7F1F320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C67C5F73-3394-4E71-9C4E-F0BE61E31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11F20981-D782-46DE-A5DC-A6BCBD3F3B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98EFCF63-B4F1-4640-9EE7-D1833B97F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7D26414C-D6F5-45BB-8AA5-61C025DB6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2986DDAE-1F6A-45A4-9058-6FE32B29A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F98B1832-7574-4F28-9ECB-6861B232F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1CBCC0AE-6EA9-47F6-A34F-FE955E4DBF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2C638F1F-AB51-4137-B516-65EB761A8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31B67BDB-612F-406E-A8AB-D45B6A142F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5866D459-90C2-4A99-9E01-AC8AC01B15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3D143A-EBCD-D2DA-D93A-79EDC913F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562" y="6615"/>
            <a:ext cx="6243662" cy="130377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200" b="1" dirty="0">
                <a:effectLst/>
              </a:rPr>
              <a:t>Keeping children safe parent workshop 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Telford and Wrekin</a:t>
            </a:r>
            <a:endParaRPr lang="en-US" sz="3200" b="1" dirty="0"/>
          </a:p>
        </p:txBody>
      </p:sp>
      <p:sp>
        <p:nvSpPr>
          <p:cNvPr id="1089" name="Right Triangle 1088">
            <a:extLst>
              <a:ext uri="{FF2B5EF4-FFF2-40B4-BE49-F238E27FC236}">
                <a16:creationId xmlns:a16="http://schemas.microsoft.com/office/drawing/2014/main" id="{9393BED8-F65C-448E-B531-7CB732AE90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2" y="153783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EE7D72-EC51-7A3B-53B2-5F7482A87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655" y="1581315"/>
            <a:ext cx="7373111" cy="4442665"/>
          </a:xfr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1600" b="1" dirty="0">
                <a:effectLst/>
              </a:rPr>
              <a:t>With </a:t>
            </a:r>
            <a:r>
              <a:rPr lang="en-US" sz="1600" b="1" dirty="0"/>
              <a:t>more</a:t>
            </a:r>
            <a:r>
              <a:rPr lang="en-US" sz="1600" b="1" dirty="0">
                <a:effectLst/>
              </a:rPr>
              <a:t> access than ever before to phones and other technology, it can be difficult to understand how to keep your child safe in an increasingly digital world.</a:t>
            </a: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1600" dirty="0">
                <a:effectLst/>
              </a:rPr>
              <a:t>The workshop is </a:t>
            </a:r>
            <a:r>
              <a:rPr lang="en-US" sz="1600" b="1" dirty="0">
                <a:effectLst/>
              </a:rPr>
              <a:t>fully funded </a:t>
            </a:r>
            <a:r>
              <a:rPr lang="en-US" sz="1600" dirty="0">
                <a:effectLst/>
              </a:rPr>
              <a:t>and will cover:</a:t>
            </a:r>
          </a:p>
          <a:p>
            <a:pPr indent="-2286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online harm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and </a:t>
            </a: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online gang recruitment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</a:endParaRPr>
          </a:p>
          <a:p>
            <a:pPr indent="-2286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effectLst/>
              </a:rPr>
              <a:t>Ways you can effectively </a:t>
            </a:r>
            <a:r>
              <a:rPr lang="en-US" sz="1600" b="1" dirty="0">
                <a:effectLst/>
              </a:rPr>
              <a:t>help and support </a:t>
            </a:r>
            <a:r>
              <a:rPr lang="en-US" sz="1600" dirty="0">
                <a:effectLst/>
              </a:rPr>
              <a:t>your children</a:t>
            </a:r>
          </a:p>
          <a:p>
            <a:pPr indent="-2286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effectLst/>
              </a:rPr>
              <a:t>Understand why and how children can become </a:t>
            </a:r>
            <a:r>
              <a:rPr lang="en-US" sz="1600" b="1" dirty="0">
                <a:effectLst/>
              </a:rPr>
              <a:t>victims</a:t>
            </a:r>
            <a:endParaRPr lang="en-US" sz="1600" dirty="0">
              <a:effectLst/>
            </a:endParaRPr>
          </a:p>
          <a:p>
            <a:pPr indent="-2286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your </a:t>
            </a: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response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can</a:t>
            </a: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support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your child</a:t>
            </a:r>
          </a:p>
          <a:p>
            <a:pPr marL="342900" lvl="0" indent="-342900" algn="ctr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award-winning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approach to support young people at risk of exploitation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Delivery by </a:t>
            </a: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lived experienced professionals </a:t>
            </a:r>
            <a:endParaRPr lang="en-US" sz="1600" dirty="0">
              <a:effectLst/>
            </a:endParaRP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1600" dirty="0">
                <a:effectLst/>
              </a:rPr>
              <a:t>To acces</a:t>
            </a:r>
            <a:r>
              <a:rPr lang="en-US" sz="1600" dirty="0"/>
              <a:t>s </a:t>
            </a:r>
            <a:r>
              <a:rPr lang="en-US" sz="1600" dirty="0">
                <a:effectLst/>
              </a:rPr>
              <a:t>the workshop (delivered via Teams – Teams app not necessary for participation), please </a:t>
            </a:r>
            <a:r>
              <a:rPr lang="en-US" sz="1600" dirty="0"/>
              <a:t>click</a:t>
            </a:r>
            <a:r>
              <a:rPr lang="en-US" sz="1600" dirty="0">
                <a:effectLst/>
              </a:rPr>
              <a:t> on the link below </a:t>
            </a:r>
            <a:r>
              <a:rPr lang="en-US" sz="1600" dirty="0"/>
              <a:t>just before the training begins.</a:t>
            </a: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1800" b="1" dirty="0"/>
              <a:t>Tuesday 12 March 2024 5.30-6.30pm</a:t>
            </a:r>
          </a:p>
          <a:p>
            <a:pPr algn="ctr">
              <a:lnSpc>
                <a:spcPct val="100000"/>
              </a:lnSpc>
            </a:pP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2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-228600" algn="ctr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pic>
        <p:nvPicPr>
          <p:cNvPr id="1028" name="Picture 4" descr="Parent And Child Holding Hand Images – Browse 204,295 Stock Photos,  Vectors, and Video | Adobe Stock">
            <a:extLst>
              <a:ext uri="{FF2B5EF4-FFF2-40B4-BE49-F238E27FC236}">
                <a16:creationId xmlns:a16="http://schemas.microsoft.com/office/drawing/2014/main" id="{28DAA3AA-8E99-ED19-07DF-4DA13BCBF0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5" r="3" b="9829"/>
          <a:stretch/>
        </p:blipFill>
        <p:spPr bwMode="auto">
          <a:xfrm>
            <a:off x="7608859" y="343433"/>
            <a:ext cx="4411273" cy="2633950"/>
          </a:xfrm>
          <a:custGeom>
            <a:avLst/>
            <a:gdLst/>
            <a:ahLst/>
            <a:cxnLst/>
            <a:rect l="l" t="t" r="r" b="b"/>
            <a:pathLst>
              <a:path w="5884248" h="3434754">
                <a:moveTo>
                  <a:pt x="316869" y="0"/>
                </a:moveTo>
                <a:lnTo>
                  <a:pt x="5884248" y="0"/>
                </a:lnTo>
                <a:lnTo>
                  <a:pt x="5884248" y="3434754"/>
                </a:lnTo>
                <a:lnTo>
                  <a:pt x="325503" y="3434754"/>
                </a:lnTo>
                <a:lnTo>
                  <a:pt x="323244" y="3429005"/>
                </a:lnTo>
                <a:cubicBezTo>
                  <a:pt x="17667" y="2624343"/>
                  <a:pt x="-174229" y="1819680"/>
                  <a:pt x="229286" y="3077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An abstract genetic concept">
            <a:extLst>
              <a:ext uri="{FF2B5EF4-FFF2-40B4-BE49-F238E27FC236}">
                <a16:creationId xmlns:a16="http://schemas.microsoft.com/office/drawing/2014/main" id="{08EAF3A1-9074-D9A1-BF49-C0B9AD83C75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1734" r="1" b="16566"/>
          <a:stretch/>
        </p:blipFill>
        <p:spPr>
          <a:xfrm>
            <a:off x="7877804" y="3149098"/>
            <a:ext cx="4157857" cy="3178230"/>
          </a:xfrm>
          <a:custGeom>
            <a:avLst/>
            <a:gdLst/>
            <a:ahLst/>
            <a:cxnLst/>
            <a:rect l="l" t="t" r="r" b="b"/>
            <a:pathLst>
              <a:path w="5559947" h="3430537">
                <a:moveTo>
                  <a:pt x="0" y="0"/>
                </a:moveTo>
                <a:lnTo>
                  <a:pt x="5559947" y="0"/>
                </a:lnTo>
                <a:lnTo>
                  <a:pt x="5559947" y="3430537"/>
                </a:lnTo>
                <a:lnTo>
                  <a:pt x="780186" y="3430537"/>
                </a:lnTo>
                <a:cubicBezTo>
                  <a:pt x="780186" y="1928500"/>
                  <a:pt x="431602" y="1083605"/>
                  <a:pt x="126095" y="32085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6008456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Custom 133">
      <a:dk1>
        <a:sysClr val="windowText" lastClr="000000"/>
      </a:dk1>
      <a:lt1>
        <a:sysClr val="window" lastClr="FFFFFF"/>
      </a:lt1>
      <a:dk2>
        <a:srgbClr val="2A2735"/>
      </a:dk2>
      <a:lt2>
        <a:srgbClr val="EEEEEE"/>
      </a:lt2>
      <a:accent1>
        <a:srgbClr val="1EBE9B"/>
      </a:accent1>
      <a:accent2>
        <a:srgbClr val="8F99BB"/>
      </a:accent2>
      <a:accent3>
        <a:srgbClr val="FD8686"/>
      </a:accent3>
      <a:accent4>
        <a:srgbClr val="A3A3C1"/>
      </a:accent4>
      <a:accent5>
        <a:srgbClr val="7162FE"/>
      </a:accent5>
      <a:accent6>
        <a:srgbClr val="E76445"/>
      </a:accent6>
      <a:hlink>
        <a:srgbClr val="EF08F7"/>
      </a:hlink>
      <a:folHlink>
        <a:srgbClr val="8477FE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135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Grandview</vt:lpstr>
      <vt:lpstr>Segoe UI</vt:lpstr>
      <vt:lpstr>Segoe UI Semibold</vt:lpstr>
      <vt:lpstr>Symbol</vt:lpstr>
      <vt:lpstr>Wingdings</vt:lpstr>
      <vt:lpstr>CosineVTI</vt:lpstr>
      <vt:lpstr>Keeping children safe parent workshop Telford and Wrekin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children safe workshop</dc:title>
  <dc:creator>Samantha Brace</dc:creator>
  <cp:lastModifiedBy>Thomas-White, Scott</cp:lastModifiedBy>
  <cp:revision>8</cp:revision>
  <dcterms:created xsi:type="dcterms:W3CDTF">2023-10-12T14:29:21Z</dcterms:created>
  <dcterms:modified xsi:type="dcterms:W3CDTF">2024-01-25T17:15:10Z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e7b36c5-01da-48bc-918f-ba2815177b49_Enabled">
    <vt:lpwstr>true</vt:lpwstr>
  </property>
  <property fmtid="{D5CDD505-2E9C-101B-9397-08002B2CF9AE}" pid="3" name="MSIP_Label_ee7b36c5-01da-48bc-918f-ba2815177b49_SetDate">
    <vt:lpwstr>2023-10-12T14:38:09Z</vt:lpwstr>
  </property>
  <property fmtid="{D5CDD505-2E9C-101B-9397-08002B2CF9AE}" pid="4" name="MSIP_Label_ee7b36c5-01da-48bc-918f-ba2815177b49_Method">
    <vt:lpwstr>Standard</vt:lpwstr>
  </property>
  <property fmtid="{D5CDD505-2E9C-101B-9397-08002B2CF9AE}" pid="5" name="MSIP_Label_ee7b36c5-01da-48bc-918f-ba2815177b49_Name">
    <vt:lpwstr>OFFICIAL</vt:lpwstr>
  </property>
  <property fmtid="{D5CDD505-2E9C-101B-9397-08002B2CF9AE}" pid="6" name="MSIP_Label_ee7b36c5-01da-48bc-918f-ba2815177b49_SiteId">
    <vt:lpwstr>dd7d99f4-65c4-4822-bf7b-75d61ebc8f4a</vt:lpwstr>
  </property>
  <property fmtid="{D5CDD505-2E9C-101B-9397-08002B2CF9AE}" pid="7" name="MSIP_Label_ee7b36c5-01da-48bc-918f-ba2815177b49_ActionId">
    <vt:lpwstr>f1a3c47f-ccbe-44e1-bc32-ec76881b3a77</vt:lpwstr>
  </property>
  <property fmtid="{D5CDD505-2E9C-101B-9397-08002B2CF9AE}" pid="8" name="MSIP_Label_ee7b36c5-01da-48bc-918f-ba2815177b49_ContentBits">
    <vt:lpwstr>0</vt:lpwstr>
  </property>
</Properties>
</file>